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420" r:id="rId3"/>
    <p:sldId id="1304" r:id="rId4"/>
    <p:sldId id="1305" r:id="rId5"/>
    <p:sldId id="1306" r:id="rId6"/>
    <p:sldId id="1294" r:id="rId7"/>
    <p:sldId id="1367" r:id="rId8"/>
    <p:sldId id="1368" r:id="rId9"/>
    <p:sldId id="1369" r:id="rId10"/>
    <p:sldId id="1307" r:id="rId11"/>
    <p:sldId id="1308" r:id="rId12"/>
    <p:sldId id="1370" r:id="rId13"/>
    <p:sldId id="1309" r:id="rId14"/>
    <p:sldId id="1313" r:id="rId15"/>
    <p:sldId id="1314" r:id="rId16"/>
    <p:sldId id="1315" r:id="rId17"/>
    <p:sldId id="1316" r:id="rId18"/>
    <p:sldId id="1317" r:id="rId19"/>
    <p:sldId id="1310" r:id="rId20"/>
    <p:sldId id="1318" r:id="rId21"/>
    <p:sldId id="1319" r:id="rId22"/>
    <p:sldId id="1320" r:id="rId23"/>
    <p:sldId id="1321" r:id="rId24"/>
    <p:sldId id="1311" r:id="rId25"/>
    <p:sldId id="1322" r:id="rId26"/>
    <p:sldId id="1323" r:id="rId27"/>
    <p:sldId id="1312" r:id="rId28"/>
    <p:sldId id="1325" r:id="rId29"/>
    <p:sldId id="1299" r:id="rId30"/>
    <p:sldId id="1351" r:id="rId31"/>
    <p:sldId id="1348" r:id="rId32"/>
    <p:sldId id="1353" r:id="rId33"/>
    <p:sldId id="1352" r:id="rId34"/>
    <p:sldId id="1354" r:id="rId35"/>
    <p:sldId id="1355" r:id="rId36"/>
    <p:sldId id="1356" r:id="rId37"/>
    <p:sldId id="1358" r:id="rId38"/>
    <p:sldId id="1359" r:id="rId39"/>
    <p:sldId id="1360" r:id="rId40"/>
    <p:sldId id="1362" r:id="rId41"/>
    <p:sldId id="1363" r:id="rId42"/>
    <p:sldId id="1364" r:id="rId43"/>
    <p:sldId id="1365" r:id="rId44"/>
    <p:sldId id="1366"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5"/>
    <p:restoredTop sz="80834"/>
  </p:normalViewPr>
  <p:slideViewPr>
    <p:cSldViewPr snapToGrid="0" snapToObjects="1">
      <p:cViewPr varScale="1">
        <p:scale>
          <a:sx n="114" d="100"/>
          <a:sy n="114" d="100"/>
        </p:scale>
        <p:origin x="168" y="8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Welcome to week three's lecture – examining data (part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To this point, so far, we touched on summary statistics with central tendencies, and graphs like the </a:t>
            </a:r>
            <a:r>
              <a:rPr lang="en-GB" sz="1200" kern="1200" dirty="0" err="1">
                <a:solidFill>
                  <a:schemeClr val="tx1"/>
                </a:solidFill>
                <a:effectLst/>
                <a:latin typeface="+mn-lt"/>
                <a:ea typeface="+mn-ea"/>
                <a:cs typeface="+mn-cs"/>
              </a:rPr>
              <a:t>barplot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piechart</a:t>
            </a:r>
            <a:r>
              <a:rPr lang="en-GB" sz="1200" kern="1200" dirty="0">
                <a:solidFill>
                  <a:schemeClr val="tx1"/>
                </a:solidFill>
                <a:effectLst/>
                <a:latin typeface="+mn-lt"/>
                <a:ea typeface="+mn-ea"/>
                <a:cs typeface="+mn-cs"/>
              </a:rPr>
              <a:t> and boxplot. In this session we will identify and explore the different techniques for data visualisation and looking at variable distributions in the context of summary statistics, here, we will go in-depth with histograms.</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52777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6433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Scatterplot explores the relationship between population growth and climate change</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56768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ones we will focus on is a histogram and density plot</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143008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1924586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is to reinforce the “when to use” a particular graph and its scenario – and what pitfalls to avoid!  </a:t>
            </a:r>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18033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61496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320640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do a quick recap on stuff we learnt last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42</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18374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5611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43842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infographic is a collection of imagery, which brings together all forms of charts (i.e., maps, pictograms, bar graphs statistical findings etc.) to present the overall findings. It usually has minimal text that gives an easy-to-understand overview of a topic.</a:t>
            </a:r>
          </a:p>
          <a:p>
            <a:endParaRPr lang="en-GB" dirty="0"/>
          </a:p>
          <a:p>
            <a:r>
              <a:rPr lang="en-GB" dirty="0"/>
              <a:t>An example of this is…</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67312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22/01/2024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thedailyviz.com/2016/09/17/how-common-is-your-birthday-dailyvi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www.brookings.edu/blog/africa-in-focus/2018/12/14/figure-of-the-week-climate-change-vulnerability-and-urban-population-growt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www.boxofficemojo.com/"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hyperlink" Target="https://www.gapminder.org/" TargetMode="Externa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0.png"/><Relationship Id="rId4" Type="http://schemas.openxmlformats.org/officeDocument/2006/relationships/hyperlink" Target="https://psnprofiles.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37764" y="1203745"/>
            <a:ext cx="11381446" cy="501675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THREE: EXAMINING DATA (PART II)</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C9CAD62B-735E-E7A9-BA03-FFCFE56ED15B}"/>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a:t>
            </a:r>
            <a:r>
              <a:rPr lang="en-GB" sz="1100" b="1">
                <a:latin typeface="Arial" panose="020B0604020202020204" pitchFamily="34" charset="0"/>
                <a:cs typeface="Arial" panose="020B0604020202020204" pitchFamily="34" charset="0"/>
              </a:rPr>
              <a:t>: 11:18am </a:t>
            </a:r>
            <a:r>
              <a:rPr lang="en-GB" sz="1100" b="1" dirty="0">
                <a:latin typeface="Arial" panose="020B0604020202020204" pitchFamily="34" charset="0"/>
                <a:cs typeface="Arial" panose="020B0604020202020204" pitchFamily="34" charset="0"/>
              </a:rPr>
              <a:t>28/01/2025</a:t>
            </a:r>
          </a:p>
        </p:txBody>
      </p:sp>
      <p:sp>
        <p:nvSpPr>
          <p:cNvPr id="3" name="Slide Number Placeholder 3">
            <a:extLst>
              <a:ext uri="{FF2B5EF4-FFF2-40B4-BE49-F238E27FC236}">
                <a16:creationId xmlns:a16="http://schemas.microsoft.com/office/drawing/2014/main" id="{177A7F49-D596-1D05-2262-EAC2F6CDC27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Why is it important?</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It is a rapid and efficient approach for summarising raw data in the most efficient way</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most important thing is communication – it uses simplified visuals of raw data that’s “crunched” by models to </a:t>
            </a:r>
            <a:r>
              <a:rPr lang="en-GB" b="1" dirty="0">
                <a:latin typeface="Helvetica Neue Thin" panose="020B0403020202020204" pitchFamily="34" charset="0"/>
                <a:ea typeface="Helvetica Neue Thin" panose="020B0403020202020204" pitchFamily="34" charset="0"/>
              </a:rPr>
              <a:t>communicate</a:t>
            </a:r>
            <a:r>
              <a:rPr lang="en-GB" dirty="0">
                <a:latin typeface="Helvetica Neue Thin" panose="020B0403020202020204" pitchFamily="34" charset="0"/>
                <a:ea typeface="Helvetica Neue Thin" panose="020B0403020202020204" pitchFamily="34" charset="0"/>
              </a:rPr>
              <a:t> findings that are intuitive and accessible to a laymen</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Visual outputs can help academics, stakeholders, policy makers etc., for decision making as well as prediction for outcomes. </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32AE43C-0DC6-4749-AC4B-DD4DBB3BC49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53428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90879CB-44C5-FA7D-F1B5-3DFED3C4A0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descr="Diagram, map&#10;&#10;Description automatically generated">
            <a:extLst>
              <a:ext uri="{FF2B5EF4-FFF2-40B4-BE49-F238E27FC236}">
                <a16:creationId xmlns:a16="http://schemas.microsoft.com/office/drawing/2014/main" id="{6059A5F0-40D2-E3EF-B906-5A71CF6C55CA}"/>
              </a:ext>
            </a:extLst>
          </p:cNvPr>
          <p:cNvPicPr>
            <a:picLocks noChangeAspect="1"/>
          </p:cNvPicPr>
          <p:nvPr/>
        </p:nvPicPr>
        <p:blipFill rotWithShape="1">
          <a:blip r:embed="rId2"/>
          <a:srcRect t="16543" r="18021" b="16646"/>
          <a:stretch/>
        </p:blipFill>
        <p:spPr>
          <a:xfrm>
            <a:off x="199236" y="1107029"/>
            <a:ext cx="5254929" cy="4355172"/>
          </a:xfrm>
          <a:prstGeom prst="rect">
            <a:avLst/>
          </a:prstGeom>
          <a:ln>
            <a:solidFill>
              <a:schemeClr val="tx1"/>
            </a:solidFill>
          </a:ln>
        </p:spPr>
      </p:pic>
      <p:sp>
        <p:nvSpPr>
          <p:cNvPr id="4" name="TextBox 3">
            <a:extLst>
              <a:ext uri="{FF2B5EF4-FFF2-40B4-BE49-F238E27FC236}">
                <a16:creationId xmlns:a16="http://schemas.microsoft.com/office/drawing/2014/main" id="{AD135856-5914-B28C-9C99-4AFEFAFD93E9}"/>
              </a:ext>
            </a:extLst>
          </p:cNvPr>
          <p:cNvSpPr txBox="1"/>
          <p:nvPr/>
        </p:nvSpPr>
        <p:spPr>
          <a:xfrm>
            <a:off x="199236" y="1088022"/>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pic>
        <p:nvPicPr>
          <p:cNvPr id="5" name="Picture 4" descr="Map&#10;&#10;Description automatically generated">
            <a:extLst>
              <a:ext uri="{FF2B5EF4-FFF2-40B4-BE49-F238E27FC236}">
                <a16:creationId xmlns:a16="http://schemas.microsoft.com/office/drawing/2014/main" id="{4816E695-688B-E3D3-A763-BC874CE688A8}"/>
              </a:ext>
            </a:extLst>
          </p:cNvPr>
          <p:cNvPicPr>
            <a:picLocks noChangeAspect="1"/>
          </p:cNvPicPr>
          <p:nvPr/>
        </p:nvPicPr>
        <p:blipFill rotWithShape="1">
          <a:blip r:embed="rId3"/>
          <a:srcRect l="2028" t="17272" r="15700" b="16602"/>
          <a:stretch/>
        </p:blipFill>
        <p:spPr>
          <a:xfrm>
            <a:off x="5602293" y="1107029"/>
            <a:ext cx="3917858" cy="3202347"/>
          </a:xfrm>
          <a:prstGeom prst="rect">
            <a:avLst/>
          </a:prstGeom>
          <a:ln>
            <a:solidFill>
              <a:schemeClr val="tx1"/>
            </a:solidFill>
          </a:ln>
        </p:spPr>
      </p:pic>
      <p:sp>
        <p:nvSpPr>
          <p:cNvPr id="6" name="TextBox 5">
            <a:extLst>
              <a:ext uri="{FF2B5EF4-FFF2-40B4-BE49-F238E27FC236}">
                <a16:creationId xmlns:a16="http://schemas.microsoft.com/office/drawing/2014/main" id="{C4C5182B-66DB-9F8A-69EA-A36803D8A3A9}"/>
              </a:ext>
            </a:extLst>
          </p:cNvPr>
          <p:cNvSpPr txBox="1"/>
          <p:nvPr/>
        </p:nvSpPr>
        <p:spPr>
          <a:xfrm>
            <a:off x="7865776" y="3530689"/>
            <a:ext cx="1802503"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a:t>
            </a:r>
          </a:p>
        </p:txBody>
      </p:sp>
      <p:sp>
        <p:nvSpPr>
          <p:cNvPr id="7" name="TextBox 6">
            <a:extLst>
              <a:ext uri="{FF2B5EF4-FFF2-40B4-BE49-F238E27FC236}">
                <a16:creationId xmlns:a16="http://schemas.microsoft.com/office/drawing/2014/main" id="{9ACD2120-EB2C-78F7-CA6D-163BD8B6CBF5}"/>
              </a:ext>
            </a:extLst>
          </p:cNvPr>
          <p:cNvSpPr txBox="1"/>
          <p:nvPr/>
        </p:nvSpPr>
        <p:spPr>
          <a:xfrm>
            <a:off x="5602293" y="1107029"/>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8" name="TextBox 7">
            <a:extLst>
              <a:ext uri="{FF2B5EF4-FFF2-40B4-BE49-F238E27FC236}">
                <a16:creationId xmlns:a16="http://schemas.microsoft.com/office/drawing/2014/main" id="{FEBB743A-336F-3201-62DE-96B193FB7F18}"/>
              </a:ext>
            </a:extLst>
          </p:cNvPr>
          <p:cNvSpPr txBox="1"/>
          <p:nvPr/>
        </p:nvSpPr>
        <p:spPr>
          <a:xfrm>
            <a:off x="5602293" y="4506878"/>
            <a:ext cx="3917858" cy="1938992"/>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9" name="TextBox 8">
            <a:extLst>
              <a:ext uri="{FF2B5EF4-FFF2-40B4-BE49-F238E27FC236}">
                <a16:creationId xmlns:a16="http://schemas.microsoft.com/office/drawing/2014/main" id="{580E3FFD-9028-3064-59CC-A150D2FEDC26}"/>
              </a:ext>
            </a:extLst>
          </p:cNvPr>
          <p:cNvSpPr txBox="1"/>
          <p:nvPr/>
        </p:nvSpPr>
        <p:spPr>
          <a:xfrm>
            <a:off x="199236" y="616853"/>
            <a:ext cx="5278143"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a:t>
            </a:r>
          </a:p>
        </p:txBody>
      </p:sp>
      <p:sp>
        <p:nvSpPr>
          <p:cNvPr id="10" name="TextBox 9">
            <a:extLst>
              <a:ext uri="{FF2B5EF4-FFF2-40B4-BE49-F238E27FC236}">
                <a16:creationId xmlns:a16="http://schemas.microsoft.com/office/drawing/2014/main" id="{2617FA08-FB67-CEA9-F5EB-F2FB3AB38AF2}"/>
              </a:ext>
            </a:extLst>
          </p:cNvPr>
          <p:cNvSpPr txBox="1"/>
          <p:nvPr/>
        </p:nvSpPr>
        <p:spPr>
          <a:xfrm>
            <a:off x="5477379" y="597116"/>
            <a:ext cx="5140319"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11" name="TextBox 10">
            <a:extLst>
              <a:ext uri="{FF2B5EF4-FFF2-40B4-BE49-F238E27FC236}">
                <a16:creationId xmlns:a16="http://schemas.microsoft.com/office/drawing/2014/main" id="{F4D746D5-8908-0744-BE1B-A7569C8369FB}"/>
              </a:ext>
            </a:extLst>
          </p:cNvPr>
          <p:cNvSpPr txBox="1"/>
          <p:nvPr/>
        </p:nvSpPr>
        <p:spPr>
          <a:xfrm>
            <a:off x="199236" y="112013"/>
            <a:ext cx="8892178"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Example to illustrate how we communicate risk of mosquito-borne infestation in Brazil</a:t>
            </a:r>
          </a:p>
        </p:txBody>
      </p:sp>
      <p:sp>
        <p:nvSpPr>
          <p:cNvPr id="12" name="TextBox 11">
            <a:extLst>
              <a:ext uri="{FF2B5EF4-FFF2-40B4-BE49-F238E27FC236}">
                <a16:creationId xmlns:a16="http://schemas.microsoft.com/office/drawing/2014/main" id="{6D24AD66-DF1C-A797-CD26-D07B098A8556}"/>
              </a:ext>
            </a:extLst>
          </p:cNvPr>
          <p:cNvSpPr txBox="1"/>
          <p:nvPr/>
        </p:nvSpPr>
        <p:spPr>
          <a:xfrm>
            <a:off x="9668279" y="4446538"/>
            <a:ext cx="2441945" cy="2031325"/>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 statistical model was</a:t>
            </a:r>
          </a:p>
          <a:p>
            <a:r>
              <a:rPr lang="en-GB" sz="1400" dirty="0">
                <a:latin typeface="Arial" panose="020B0604020202020204" pitchFamily="34" charset="0"/>
                <a:cs typeface="Arial" panose="020B0604020202020204" pitchFamily="34" charset="0"/>
              </a:rPr>
              <a:t>used to predict the risk</a:t>
            </a:r>
          </a:p>
          <a:p>
            <a:r>
              <a:rPr lang="en-GB" sz="1400" dirty="0">
                <a:latin typeface="Arial" panose="020B0604020202020204" pitchFamily="34" charset="0"/>
                <a:cs typeface="Arial" panose="020B0604020202020204" pitchFamily="34" charset="0"/>
              </a:rPr>
              <a:t>of neighbourhoods being</a:t>
            </a:r>
          </a:p>
          <a:p>
            <a:r>
              <a:rPr lang="en-GB" sz="1400" dirty="0">
                <a:latin typeface="Arial" panose="020B0604020202020204" pitchFamily="34" charset="0"/>
                <a:cs typeface="Arial" panose="020B0604020202020204" pitchFamily="34" charset="0"/>
              </a:rPr>
              <a:t>infested with a type of </a:t>
            </a:r>
          </a:p>
          <a:p>
            <a:r>
              <a:rPr lang="en-GB" sz="1400" dirty="0">
                <a:latin typeface="Arial" panose="020B0604020202020204" pitchFamily="34" charset="0"/>
                <a:cs typeface="Arial" panose="020B0604020202020204" pitchFamily="34" charset="0"/>
              </a:rPr>
              <a:t>mosquito called Aedes</a:t>
            </a:r>
          </a:p>
          <a:p>
            <a:r>
              <a:rPr lang="en-GB" sz="1400" dirty="0">
                <a:latin typeface="Arial" panose="020B0604020202020204" pitchFamily="34" charset="0"/>
                <a:cs typeface="Arial" panose="020B0604020202020204" pitchFamily="34" charset="0"/>
              </a:rPr>
              <a:t>Aegypti, which is linked</a:t>
            </a:r>
          </a:p>
          <a:p>
            <a:r>
              <a:rPr lang="en-GB" sz="1400" dirty="0">
                <a:latin typeface="Arial" panose="020B0604020202020204" pitchFamily="34" charset="0"/>
                <a:cs typeface="Arial" panose="020B0604020202020204" pitchFamily="34" charset="0"/>
              </a:rPr>
              <a:t>to the transmission of</a:t>
            </a:r>
          </a:p>
          <a:p>
            <a:r>
              <a:rPr lang="en-GB" sz="1400" dirty="0">
                <a:latin typeface="Arial" panose="020B0604020202020204" pitchFamily="34" charset="0"/>
                <a:cs typeface="Arial" panose="020B0604020202020204" pitchFamily="34" charset="0"/>
              </a:rPr>
              <a:t>Zika and Dengue virus</a:t>
            </a:r>
          </a:p>
          <a:p>
            <a:r>
              <a:rPr lang="en-GB" sz="1400" dirty="0">
                <a:latin typeface="Arial" panose="020B0604020202020204" pitchFamily="34" charset="0"/>
                <a:cs typeface="Arial" panose="020B0604020202020204" pitchFamily="34" charset="0"/>
              </a:rPr>
              <a:t>in Brazil.</a:t>
            </a:r>
          </a:p>
        </p:txBody>
      </p:sp>
    </p:spTree>
    <p:extLst>
      <p:ext uri="{BB962C8B-B14F-4D97-AF65-F5344CB8AC3E}">
        <p14:creationId xmlns:p14="http://schemas.microsoft.com/office/powerpoint/2010/main" val="76242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Benefits of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817268"/>
            <a:ext cx="10515600" cy="2938410"/>
          </a:xfrm>
        </p:spPr>
        <p:txBody>
          <a:bodyPr/>
          <a:lstStyle/>
          <a:p>
            <a:r>
              <a:rPr lang="en-GB" sz="2400" dirty="0">
                <a:latin typeface="Helvetica Neue Thin" panose="020B0403020202020204" pitchFamily="34" charset="0"/>
                <a:ea typeface="Helvetica Neue Thin" panose="020B0403020202020204" pitchFamily="34" charset="0"/>
              </a:rPr>
              <a:t>To support evidence-based research in establishing </a:t>
            </a:r>
            <a:r>
              <a:rPr lang="en-GB" sz="2400" b="1" dirty="0">
                <a:latin typeface="Helvetica Neue Thin" panose="020B0403020202020204" pitchFamily="34" charset="0"/>
                <a:ea typeface="Helvetica Neue Thin" panose="020B0403020202020204" pitchFamily="34" charset="0"/>
              </a:rPr>
              <a:t>correlations in relationships</a:t>
            </a:r>
          </a:p>
          <a:p>
            <a:endParaRPr lang="en-GB" sz="2400" b="1"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demonstrate </a:t>
            </a:r>
            <a:r>
              <a:rPr lang="en-GB" sz="2400" b="1" dirty="0">
                <a:latin typeface="Helvetica Neue Thin" panose="020B0403020202020204" pitchFamily="34" charset="0"/>
                <a:ea typeface="Helvetica Neue Thin" panose="020B0403020202020204" pitchFamily="34" charset="0"/>
              </a:rPr>
              <a:t>trends of time</a:t>
            </a:r>
            <a:r>
              <a:rPr lang="en-GB" sz="2400" dirty="0">
                <a:latin typeface="Helvetica Neue Thin" panose="020B0403020202020204" pitchFamily="34" charset="0"/>
                <a:ea typeface="Helvetica Neue Thin" panose="020B0403020202020204" pitchFamily="34" charset="0"/>
              </a:rPr>
              <a:t> which, turn in, is used for making predictions (aka forecast) ahead in time</a:t>
            </a:r>
          </a:p>
          <a:p>
            <a:pPr marL="0" indent="0">
              <a:buNone/>
            </a:pPr>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show the </a:t>
            </a:r>
            <a:r>
              <a:rPr lang="en-GB" sz="2400" b="1" dirty="0">
                <a:latin typeface="Helvetica Neue Thin" panose="020B0403020202020204" pitchFamily="34" charset="0"/>
                <a:ea typeface="Helvetica Neue Thin" panose="020B0403020202020204" pitchFamily="34" charset="0"/>
              </a:rPr>
              <a:t>distribution or frequency of events</a:t>
            </a:r>
            <a:r>
              <a:rPr lang="en-GB" sz="2400" dirty="0">
                <a:latin typeface="Helvetica Neue Thin" panose="020B0403020202020204" pitchFamily="34" charset="0"/>
                <a:ea typeface="Helvetica Neue Thin" panose="020B0403020202020204" pitchFamily="34" charset="0"/>
              </a:rPr>
              <a:t> represented in pictorial form, and how data is centred around a value and how its spread out around that value as well as over an interval etc.</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B2CB1A01-D66C-0A42-B87B-650EC16000BC}"/>
              </a:ext>
            </a:extLst>
          </p:cNvPr>
          <p:cNvSpPr txBox="1"/>
          <p:nvPr/>
        </p:nvSpPr>
        <p:spPr>
          <a:xfrm>
            <a:off x="1184663" y="5789095"/>
            <a:ext cx="9462459" cy="707886"/>
          </a:xfrm>
          <a:prstGeom prst="rect">
            <a:avLst/>
          </a:prstGeom>
          <a:solidFill>
            <a:schemeClr val="bg1">
              <a:lumMod val="85000"/>
            </a:schemeClr>
          </a:solidFill>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IMPORTANT NOTE: The third bullet uses very useful visualisation techniques to display how data are distributed</a:t>
            </a:r>
          </a:p>
        </p:txBody>
      </p:sp>
      <p:sp>
        <p:nvSpPr>
          <p:cNvPr id="6" name="Slide Number Placeholder 3">
            <a:extLst>
              <a:ext uri="{FF2B5EF4-FFF2-40B4-BE49-F238E27FC236}">
                <a16:creationId xmlns:a16="http://schemas.microsoft.com/office/drawing/2014/main" id="{97A52210-097C-B043-A1D5-D000D45F7D1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512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18789" y="110873"/>
            <a:ext cx="10515600" cy="1085812"/>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[1]</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994317" y="1253331"/>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Infographics</a:t>
            </a:r>
          </a:p>
        </p:txBody>
      </p:sp>
      <p:pic>
        <p:nvPicPr>
          <p:cNvPr id="7" name="Picture 6">
            <a:extLst>
              <a:ext uri="{FF2B5EF4-FFF2-40B4-BE49-F238E27FC236}">
                <a16:creationId xmlns:a16="http://schemas.microsoft.com/office/drawing/2014/main" id="{5F8DC686-B2FE-E143-B517-C6BD5281E0C9}"/>
              </a:ext>
            </a:extLst>
          </p:cNvPr>
          <p:cNvPicPr>
            <a:picLocks noChangeAspect="1"/>
          </p:cNvPicPr>
          <p:nvPr/>
        </p:nvPicPr>
        <p:blipFill>
          <a:blip r:embed="rId3"/>
          <a:stretch>
            <a:fillRect/>
          </a:stretch>
        </p:blipFill>
        <p:spPr>
          <a:xfrm>
            <a:off x="6476875" y="1739591"/>
            <a:ext cx="5309964" cy="4950890"/>
          </a:xfrm>
          <a:prstGeom prst="rect">
            <a:avLst/>
          </a:prstGeom>
        </p:spPr>
      </p:pic>
      <p:sp>
        <p:nvSpPr>
          <p:cNvPr id="8" name="TextBox 7">
            <a:extLst>
              <a:ext uri="{FF2B5EF4-FFF2-40B4-BE49-F238E27FC236}">
                <a16:creationId xmlns:a16="http://schemas.microsoft.com/office/drawing/2014/main" id="{C9B3720A-3441-4B4C-8483-1271F12F1AA1}"/>
              </a:ext>
            </a:extLst>
          </p:cNvPr>
          <p:cNvSpPr txBox="1"/>
          <p:nvPr/>
        </p:nvSpPr>
        <p:spPr>
          <a:xfrm>
            <a:off x="6099849" y="1739591"/>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2.</a:t>
            </a:r>
            <a:endParaRPr lang="en-GB" b="1" dirty="0">
              <a:latin typeface="HELVETICA NEUE LIGHT" panose="02000403000000020004" pitchFamily="2" charset="0"/>
              <a:ea typeface="HELVETICA NEUE LIGHT" panose="02000403000000020004" pitchFamily="2" charset="0"/>
            </a:endParaRPr>
          </a:p>
        </p:txBody>
      </p:sp>
      <p:pic>
        <p:nvPicPr>
          <p:cNvPr id="10" name="Picture 9" descr="Map&#10;&#10;Description automatically generated">
            <a:extLst>
              <a:ext uri="{FF2B5EF4-FFF2-40B4-BE49-F238E27FC236}">
                <a16:creationId xmlns:a16="http://schemas.microsoft.com/office/drawing/2014/main" id="{5A7430A6-7D06-164E-BEF8-3F16E3BE6579}"/>
              </a:ext>
            </a:extLst>
          </p:cNvPr>
          <p:cNvPicPr>
            <a:picLocks noChangeAspect="1"/>
          </p:cNvPicPr>
          <p:nvPr/>
        </p:nvPicPr>
        <p:blipFill>
          <a:blip r:embed="rId4"/>
          <a:stretch>
            <a:fillRect/>
          </a:stretch>
        </p:blipFill>
        <p:spPr>
          <a:xfrm>
            <a:off x="994317" y="1739591"/>
            <a:ext cx="4949284" cy="4949284"/>
          </a:xfrm>
          <a:prstGeom prst="rect">
            <a:avLst/>
          </a:prstGeom>
        </p:spPr>
      </p:pic>
      <p:sp>
        <p:nvSpPr>
          <p:cNvPr id="11" name="TextBox 10">
            <a:extLst>
              <a:ext uri="{FF2B5EF4-FFF2-40B4-BE49-F238E27FC236}">
                <a16:creationId xmlns:a16="http://schemas.microsoft.com/office/drawing/2014/main" id="{0913380A-D1DB-7746-A5E1-F9D3A438C4D5}"/>
              </a:ext>
            </a:extLst>
          </p:cNvPr>
          <p:cNvSpPr txBox="1"/>
          <p:nvPr/>
        </p:nvSpPr>
        <p:spPr>
          <a:xfrm>
            <a:off x="617291" y="1739592"/>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1.</a:t>
            </a:r>
            <a:endParaRPr lang="en-GB" b="1" dirty="0">
              <a:latin typeface="HELVETICA NEUE LIGHT" panose="02000403000000020004" pitchFamily="2" charset="0"/>
              <a:ea typeface="HELVETICA NEUE LIGHT" panose="02000403000000020004" pitchFamily="2" charset="0"/>
            </a:endParaRPr>
          </a:p>
        </p:txBody>
      </p:sp>
      <p:sp>
        <p:nvSpPr>
          <p:cNvPr id="12" name="Slide Number Placeholder 3">
            <a:extLst>
              <a:ext uri="{FF2B5EF4-FFF2-40B4-BE49-F238E27FC236}">
                <a16:creationId xmlns:a16="http://schemas.microsoft.com/office/drawing/2014/main" id="{D2542315-68FC-E849-987F-C08D58556B7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73518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225468"/>
            <a:ext cx="10515600" cy="66322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[2]</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103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Heatmap visualisation</a:t>
            </a:r>
          </a:p>
        </p:txBody>
      </p:sp>
      <p:pic>
        <p:nvPicPr>
          <p:cNvPr id="6" name="Picture 5" descr="Chart, treemap chart&#10;&#10;Description automatically generated">
            <a:extLst>
              <a:ext uri="{FF2B5EF4-FFF2-40B4-BE49-F238E27FC236}">
                <a16:creationId xmlns:a16="http://schemas.microsoft.com/office/drawing/2014/main" id="{8699CCD7-6A7B-C745-9F79-C502C91F80A8}"/>
              </a:ext>
            </a:extLst>
          </p:cNvPr>
          <p:cNvPicPr>
            <a:picLocks noChangeAspect="1"/>
          </p:cNvPicPr>
          <p:nvPr/>
        </p:nvPicPr>
        <p:blipFill rotWithShape="1">
          <a:blip r:embed="rId3"/>
          <a:srcRect l="3381" t="3337" r="4605" b="5036"/>
          <a:stretch/>
        </p:blipFill>
        <p:spPr>
          <a:xfrm>
            <a:off x="1078880" y="1535623"/>
            <a:ext cx="9154884" cy="4910247"/>
          </a:xfrm>
          <a:prstGeom prst="rect">
            <a:avLst/>
          </a:prstGeom>
        </p:spPr>
      </p:pic>
      <p:sp>
        <p:nvSpPr>
          <p:cNvPr id="8" name="TextBox 7">
            <a:extLst>
              <a:ext uri="{FF2B5EF4-FFF2-40B4-BE49-F238E27FC236}">
                <a16:creationId xmlns:a16="http://schemas.microsoft.com/office/drawing/2014/main" id="{267B31E0-6580-A640-A53D-2C60DD4CD512}"/>
              </a:ext>
            </a:extLst>
          </p:cNvPr>
          <p:cNvSpPr txBox="1"/>
          <p:nvPr/>
        </p:nvSpPr>
        <p:spPr>
          <a:xfrm>
            <a:off x="1078880" y="6528218"/>
            <a:ext cx="5549917" cy="276999"/>
          </a:xfrm>
          <a:prstGeom prst="rect">
            <a:avLst/>
          </a:prstGeom>
          <a:noFill/>
        </p:spPr>
        <p:txBody>
          <a:bodyPr wrap="none" rtlCol="0">
            <a:spAutoFit/>
          </a:bodyPr>
          <a:lstStyle/>
          <a:p>
            <a:r>
              <a:rPr lang="en-GB" sz="1200" dirty="0">
                <a:latin typeface="Helvetica Neue Thin" panose="020B0403020202020204" pitchFamily="34" charset="0"/>
                <a:ea typeface="Helvetica Neue Thin" panose="020B0403020202020204" pitchFamily="34" charset="0"/>
              </a:rPr>
              <a:t>Source: </a:t>
            </a:r>
            <a:r>
              <a:rPr lang="en-GB" sz="1200" dirty="0">
                <a:latin typeface="Helvetica Neue Thin" panose="020B0403020202020204" pitchFamily="34" charset="0"/>
                <a:ea typeface="Helvetica Neue Thin" panose="020B0403020202020204" pitchFamily="34" charset="0"/>
                <a:hlinkClick r:id="rId4"/>
              </a:rPr>
              <a:t>https://thedailyviz.com/2016/09/17/how-common-is-your-birthday-dailyviz/</a:t>
            </a:r>
            <a:r>
              <a:rPr lang="en-GB" sz="1200" dirty="0">
                <a:latin typeface="Helvetica Neue Thin" panose="020B0403020202020204" pitchFamily="34" charset="0"/>
                <a:ea typeface="Helvetica Neue Thin" panose="020B0403020202020204" pitchFamily="34" charset="0"/>
              </a:rPr>
              <a:t> </a:t>
            </a:r>
          </a:p>
        </p:txBody>
      </p:sp>
      <p:sp>
        <p:nvSpPr>
          <p:cNvPr id="9" name="Slide Number Placeholder 3">
            <a:extLst>
              <a:ext uri="{FF2B5EF4-FFF2-40B4-BE49-F238E27FC236}">
                <a16:creationId xmlns:a16="http://schemas.microsoft.com/office/drawing/2014/main" id="{B107F9FA-F24B-8D4F-932E-5FD595150F7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7939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142067"/>
            <a:ext cx="10515600" cy="6323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[3]</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774430"/>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Trend-based visualisation</a:t>
            </a:r>
          </a:p>
        </p:txBody>
      </p:sp>
      <p:pic>
        <p:nvPicPr>
          <p:cNvPr id="6" name="Picture 5" descr="Chart, line chart&#10;&#10;Description automatically generated">
            <a:extLst>
              <a:ext uri="{FF2B5EF4-FFF2-40B4-BE49-F238E27FC236}">
                <a16:creationId xmlns:a16="http://schemas.microsoft.com/office/drawing/2014/main" id="{ECD2354A-E860-B844-AD53-905F13B13291}"/>
              </a:ext>
            </a:extLst>
          </p:cNvPr>
          <p:cNvPicPr>
            <a:picLocks noChangeAspect="1"/>
          </p:cNvPicPr>
          <p:nvPr/>
        </p:nvPicPr>
        <p:blipFill rotWithShape="1">
          <a:blip r:embed="rId3"/>
          <a:srcRect l="3226" t="10103" r="2684"/>
          <a:stretch/>
        </p:blipFill>
        <p:spPr>
          <a:xfrm>
            <a:off x="1461293" y="1170088"/>
            <a:ext cx="8807604" cy="5545845"/>
          </a:xfrm>
          <a:prstGeom prst="rect">
            <a:avLst/>
          </a:prstGeom>
        </p:spPr>
      </p:pic>
      <p:sp>
        <p:nvSpPr>
          <p:cNvPr id="7" name="Slide Number Placeholder 3">
            <a:extLst>
              <a:ext uri="{FF2B5EF4-FFF2-40B4-BE49-F238E27FC236}">
                <a16:creationId xmlns:a16="http://schemas.microsoft.com/office/drawing/2014/main" id="{E1A3F3A0-B1AB-B247-908E-A236BB4A08C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6034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62361" y="289082"/>
            <a:ext cx="10515600" cy="690794"/>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[4]</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9876"/>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Bi-, or multi-variable visualisation</a:t>
            </a:r>
          </a:p>
        </p:txBody>
      </p:sp>
      <p:pic>
        <p:nvPicPr>
          <p:cNvPr id="6" name="Picture 5" descr="Chart, scatter chart&#10;&#10;Description automatically generated">
            <a:extLst>
              <a:ext uri="{FF2B5EF4-FFF2-40B4-BE49-F238E27FC236}">
                <a16:creationId xmlns:a16="http://schemas.microsoft.com/office/drawing/2014/main" id="{11D68A77-3C7D-EB48-9C9A-260F87282338}"/>
              </a:ext>
            </a:extLst>
          </p:cNvPr>
          <p:cNvPicPr>
            <a:picLocks noChangeAspect="1"/>
          </p:cNvPicPr>
          <p:nvPr/>
        </p:nvPicPr>
        <p:blipFill>
          <a:blip r:embed="rId3"/>
          <a:stretch>
            <a:fillRect/>
          </a:stretch>
        </p:blipFill>
        <p:spPr>
          <a:xfrm>
            <a:off x="2054267" y="1396154"/>
            <a:ext cx="7937225" cy="5172764"/>
          </a:xfrm>
          <a:prstGeom prst="rect">
            <a:avLst/>
          </a:prstGeom>
        </p:spPr>
      </p:pic>
      <p:sp>
        <p:nvSpPr>
          <p:cNvPr id="7" name="TextBox 6">
            <a:extLst>
              <a:ext uri="{FF2B5EF4-FFF2-40B4-BE49-F238E27FC236}">
                <a16:creationId xmlns:a16="http://schemas.microsoft.com/office/drawing/2014/main" id="{886486AC-7471-6344-B7E5-BBF9987F0CBE}"/>
              </a:ext>
            </a:extLst>
          </p:cNvPr>
          <p:cNvSpPr txBox="1"/>
          <p:nvPr/>
        </p:nvSpPr>
        <p:spPr>
          <a:xfrm>
            <a:off x="9083700" y="1044730"/>
            <a:ext cx="1550020" cy="369332"/>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Source: </a:t>
            </a:r>
            <a:r>
              <a:rPr lang="en-GB" dirty="0">
                <a:latin typeface="Helvetica Neue Thin" panose="020B0403020202020204" pitchFamily="34" charset="0"/>
                <a:ea typeface="Helvetica Neue Thin" panose="020B0403020202020204" pitchFamily="34" charset="0"/>
                <a:hlinkClick r:id="rId4"/>
              </a:rPr>
              <a:t>LINK</a:t>
            </a:r>
            <a:endParaRPr lang="en-GB" dirty="0">
              <a:latin typeface="Helvetica Neue Thin" panose="020B0403020202020204" pitchFamily="34" charset="0"/>
              <a:ea typeface="Helvetica Neue Thin" panose="020B0403020202020204" pitchFamily="34" charset="0"/>
            </a:endParaRPr>
          </a:p>
        </p:txBody>
      </p:sp>
      <p:sp>
        <p:nvSpPr>
          <p:cNvPr id="8" name="Slide Number Placeholder 3">
            <a:extLst>
              <a:ext uri="{FF2B5EF4-FFF2-40B4-BE49-F238E27FC236}">
                <a16:creationId xmlns:a16="http://schemas.microsoft.com/office/drawing/2014/main" id="{D2634D2D-6576-F346-BB0E-154E816C8ED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9121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[5]</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8036649"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Histogram</a:t>
            </a:r>
            <a:r>
              <a:rPr lang="en-GB" sz="2400" dirty="0">
                <a:latin typeface="Helvetica Neue Thin" panose="020B0403020202020204" pitchFamily="34" charset="0"/>
                <a:ea typeface="Helvetica Neue Thin" panose="020B0403020202020204" pitchFamily="34" charset="0"/>
              </a:rPr>
              <a:t> is the most commonly used graph to show the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These observations (or data points) are counted in user specified ranges (aka groups) called “bins”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This bins are stacked adjacently to each other along the x-axis to visualise the frequency distribution which read from the y-axis.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Don’t confuse this with a bar plot!  </a:t>
            </a:r>
          </a:p>
        </p:txBody>
      </p:sp>
      <p:sp>
        <p:nvSpPr>
          <p:cNvPr id="6" name="Slide Number Placeholder 3">
            <a:extLst>
              <a:ext uri="{FF2B5EF4-FFF2-40B4-BE49-F238E27FC236}">
                <a16:creationId xmlns:a16="http://schemas.microsoft.com/office/drawing/2014/main" id="{EA959746-79E2-0C47-B001-2B5F38D606F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7161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7828156"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Example: Monitoring changes in my weight (kg) within the 1</a:t>
            </a:r>
            <a:r>
              <a:rPr lang="en-GB" sz="2400" b="1" baseline="30000" dirty="0">
                <a:highlight>
                  <a:srgbClr val="D6D6D6"/>
                </a:highlight>
                <a:latin typeface="Helvetica Neue Thin" panose="020B0403020202020204" pitchFamily="34" charset="0"/>
                <a:ea typeface="Helvetica Neue Thin" panose="020B0403020202020204" pitchFamily="34" charset="0"/>
              </a:rPr>
              <a:t>st</a:t>
            </a:r>
            <a:r>
              <a:rPr lang="en-GB" sz="2400" b="1" dirty="0">
                <a:highlight>
                  <a:srgbClr val="D6D6D6"/>
                </a:highlight>
                <a:latin typeface="Helvetica Neue Thin" panose="020B0403020202020204" pitchFamily="34" charset="0"/>
                <a:ea typeface="Helvetica Neue Thin" panose="020B0403020202020204" pitchFamily="34" charset="0"/>
              </a:rPr>
              <a:t> 28-weeks of using Wii Fit (Nintendo). The question is – are gamified tools effective for losing weight? These are readings of the </a:t>
            </a:r>
            <a:r>
              <a:rPr lang="en-GB" sz="2400" b="1" i="1" dirty="0">
                <a:highlight>
                  <a:srgbClr val="D6D6D6"/>
                </a:highlight>
                <a:latin typeface="Helvetica Neue Thin" panose="020B0403020202020204" pitchFamily="34" charset="0"/>
                <a:ea typeface="Helvetica Neue Thin" panose="020B0403020202020204" pitchFamily="34" charset="0"/>
              </a:rPr>
              <a:t>changes</a:t>
            </a:r>
            <a:r>
              <a:rPr lang="en-GB" sz="24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6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4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4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4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6" name="Slide Number Placeholder 3">
            <a:extLst>
              <a:ext uri="{FF2B5EF4-FFF2-40B4-BE49-F238E27FC236}">
                <a16:creationId xmlns:a16="http://schemas.microsoft.com/office/drawing/2014/main" id="{CC0E3C39-82BD-8B48-818B-129E1354808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pic>
        <p:nvPicPr>
          <p:cNvPr id="7" name="Picture 6" descr="A logo for a video game&#10;&#10;AI-generated content may be incorrect.">
            <a:extLst>
              <a:ext uri="{FF2B5EF4-FFF2-40B4-BE49-F238E27FC236}">
                <a16:creationId xmlns:a16="http://schemas.microsoft.com/office/drawing/2014/main" id="{27AC3A94-1984-9A50-C8B1-CF58FC72B21E}"/>
              </a:ext>
            </a:extLst>
          </p:cNvPr>
          <p:cNvPicPr>
            <a:picLocks noChangeAspect="1"/>
          </p:cNvPicPr>
          <p:nvPr/>
        </p:nvPicPr>
        <p:blipFill>
          <a:blip r:embed="rId3"/>
          <a:stretch>
            <a:fillRect/>
          </a:stretch>
        </p:blipFill>
        <p:spPr>
          <a:xfrm>
            <a:off x="8103219" y="1551791"/>
            <a:ext cx="3810000" cy="1905000"/>
          </a:xfrm>
          <a:prstGeom prst="rect">
            <a:avLst/>
          </a:prstGeom>
        </p:spPr>
      </p:pic>
    </p:spTree>
    <p:extLst>
      <p:ext uri="{BB962C8B-B14F-4D97-AF65-F5344CB8AC3E}">
        <p14:creationId xmlns:p14="http://schemas.microsoft.com/office/powerpoint/2010/main" val="85192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2</a:t>
            </a:r>
          </a:p>
        </p:txBody>
      </p:sp>
      <p:sp>
        <p:nvSpPr>
          <p:cNvPr id="7" name="Slide Number Placeholder 3">
            <a:extLst>
              <a:ext uri="{FF2B5EF4-FFF2-40B4-BE49-F238E27FC236}">
                <a16:creationId xmlns:a16="http://schemas.microsoft.com/office/drawing/2014/main" id="{7DC18C19-1E12-E147-A756-FA7452A670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2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2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bins &lt;- c(-0.5, -0.25, 0, 0.25, 0.5, 0.75, 1.0, 1.25, 1.5)</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breaks = bins,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labels = TRUE)</a:t>
            </a:r>
          </a:p>
        </p:txBody>
      </p:sp>
      <p:sp>
        <p:nvSpPr>
          <p:cNvPr id="8" name="Slide Number Placeholder 3">
            <a:extLst>
              <a:ext uri="{FF2B5EF4-FFF2-40B4-BE49-F238E27FC236}">
                <a16:creationId xmlns:a16="http://schemas.microsoft.com/office/drawing/2014/main" id="{ED2D8C76-EBAA-F148-B94A-FEC5B9D0CD6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pic>
        <p:nvPicPr>
          <p:cNvPr id="10" name="Picture 9" descr="A graph of a weight change&#10;&#10;AI-generated content may be incorrect.">
            <a:extLst>
              <a:ext uri="{FF2B5EF4-FFF2-40B4-BE49-F238E27FC236}">
                <a16:creationId xmlns:a16="http://schemas.microsoft.com/office/drawing/2014/main" id="{DD2FA662-5383-7686-6856-7BF9E06E7CEB}"/>
              </a:ext>
            </a:extLst>
          </p:cNvPr>
          <p:cNvPicPr>
            <a:picLocks noChangeAspect="1"/>
          </p:cNvPicPr>
          <p:nvPr/>
        </p:nvPicPr>
        <p:blipFill>
          <a:blip r:embed="rId3"/>
          <a:stretch>
            <a:fillRect/>
          </a:stretch>
        </p:blipFill>
        <p:spPr>
          <a:xfrm>
            <a:off x="6010227" y="3198135"/>
            <a:ext cx="5165153" cy="3517127"/>
          </a:xfrm>
          <a:prstGeom prst="rect">
            <a:avLst/>
          </a:prstGeom>
        </p:spPr>
      </p:pic>
    </p:spTree>
    <p:extLst>
      <p:ext uri="{BB962C8B-B14F-4D97-AF65-F5344CB8AC3E}">
        <p14:creationId xmlns:p14="http://schemas.microsoft.com/office/powerpoint/2010/main" val="89538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0"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Density</a:t>
            </a:r>
            <a:r>
              <a:rPr lang="en-GB" sz="2400" dirty="0">
                <a:latin typeface="Helvetica Neue Thin" panose="020B0403020202020204" pitchFamily="34" charset="0"/>
                <a:ea typeface="Helvetica Neue Thin" panose="020B0403020202020204" pitchFamily="34" charset="0"/>
              </a:rPr>
              <a:t> plots shows the same thing as a histogram i.e.,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However, these observations (or data points) are counted on a continuous interval</a:t>
            </a:r>
          </a:p>
          <a:p>
            <a:pPr marL="0" indent="0">
              <a:buNone/>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Basically, it’s a smoothed curve, and because its plotted over on a continuous scale, we read the density as a proportion or percentage instead of counts. </a:t>
            </a:r>
          </a:p>
        </p:txBody>
      </p:sp>
      <p:sp>
        <p:nvSpPr>
          <p:cNvPr id="6" name="Slide Number Placeholder 3">
            <a:extLst>
              <a:ext uri="{FF2B5EF4-FFF2-40B4-BE49-F238E27FC236}">
                <a16:creationId xmlns:a16="http://schemas.microsoft.com/office/drawing/2014/main" id="{7FC49C1B-16F0-A84A-9101-554B5104F73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082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243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To create a density plot is quite easy!</a:t>
            </a: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den &lt;- density(</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plot(den,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p:txBody>
      </p:sp>
      <p:sp>
        <p:nvSpPr>
          <p:cNvPr id="10" name="Slide Number Placeholder 3">
            <a:extLst>
              <a:ext uri="{FF2B5EF4-FFF2-40B4-BE49-F238E27FC236}">
                <a16:creationId xmlns:a16="http://schemas.microsoft.com/office/drawing/2014/main" id="{0C95A82A-B720-4746-99E2-6B825BA849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6" name="Picture 5" descr="A graph of a weight loss&#10;&#10;AI-generated content may be incorrect.">
            <a:extLst>
              <a:ext uri="{FF2B5EF4-FFF2-40B4-BE49-F238E27FC236}">
                <a16:creationId xmlns:a16="http://schemas.microsoft.com/office/drawing/2014/main" id="{3B019C98-8C3F-ED4B-C266-BD6D5CAA8059}"/>
              </a:ext>
            </a:extLst>
          </p:cNvPr>
          <p:cNvPicPr>
            <a:picLocks noChangeAspect="1"/>
          </p:cNvPicPr>
          <p:nvPr/>
        </p:nvPicPr>
        <p:blipFill>
          <a:blip r:embed="rId3"/>
          <a:stretch>
            <a:fillRect/>
          </a:stretch>
        </p:blipFill>
        <p:spPr>
          <a:xfrm>
            <a:off x="5620215" y="3176998"/>
            <a:ext cx="5236784" cy="3562231"/>
          </a:xfrm>
          <a:prstGeom prst="rect">
            <a:avLst/>
          </a:prstGeom>
        </p:spPr>
      </p:pic>
    </p:spTree>
    <p:extLst>
      <p:ext uri="{BB962C8B-B14F-4D97-AF65-F5344CB8AC3E}">
        <p14:creationId xmlns:p14="http://schemas.microsoft.com/office/powerpoint/2010/main" val="52408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[1]</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414452" y="6199440"/>
            <a:ext cx="7895064" cy="369332"/>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How does this link with summary statistics learnt from week 2?</a:t>
            </a:r>
          </a:p>
        </p:txBody>
      </p:sp>
      <p:sp>
        <p:nvSpPr>
          <p:cNvPr id="7" name="Slide Number Placeholder 3">
            <a:extLst>
              <a:ext uri="{FF2B5EF4-FFF2-40B4-BE49-F238E27FC236}">
                <a16:creationId xmlns:a16="http://schemas.microsoft.com/office/drawing/2014/main" id="{81D13826-26D2-8B46-8715-8D90C590D33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B8CCAD45-406E-7ECC-FB85-82222DFBD2F4}"/>
              </a:ext>
            </a:extLst>
          </p:cNvPr>
          <p:cNvPicPr>
            <a:picLocks noChangeAspect="1"/>
          </p:cNvPicPr>
          <p:nvPr/>
        </p:nvPicPr>
        <p:blipFill>
          <a:blip r:embed="rId3"/>
          <a:stretch>
            <a:fillRect/>
          </a:stretch>
        </p:blipFill>
        <p:spPr>
          <a:xfrm>
            <a:off x="269516" y="1828713"/>
            <a:ext cx="5516261" cy="3756208"/>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DD46FEE3-736B-D8A3-DA44-0C126C77D463}"/>
              </a:ext>
            </a:extLst>
          </p:cNvPr>
          <p:cNvPicPr>
            <a:picLocks noChangeAspect="1"/>
          </p:cNvPicPr>
          <p:nvPr/>
        </p:nvPicPr>
        <p:blipFill>
          <a:blip r:embed="rId4"/>
          <a:stretch>
            <a:fillRect/>
          </a:stretch>
        </p:blipFill>
        <p:spPr>
          <a:xfrm>
            <a:off x="5917579" y="1647884"/>
            <a:ext cx="5787781" cy="3937037"/>
          </a:xfrm>
          <a:prstGeom prst="rect">
            <a:avLst/>
          </a:prstGeom>
        </p:spPr>
      </p:pic>
    </p:spTree>
    <p:extLst>
      <p:ext uri="{BB962C8B-B14F-4D97-AF65-F5344CB8AC3E}">
        <p14:creationId xmlns:p14="http://schemas.microsoft.com/office/powerpoint/2010/main" val="291652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[2]</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994315" y="6041836"/>
            <a:ext cx="9643948" cy="646331"/>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It’s a nice way to visually understand the distribution of a continuous variable. It gives you a feel for its central tendency and variability.</a:t>
            </a:r>
          </a:p>
        </p:txBody>
      </p:sp>
      <p:sp>
        <p:nvSpPr>
          <p:cNvPr id="7" name="Slide Number Placeholder 3">
            <a:extLst>
              <a:ext uri="{FF2B5EF4-FFF2-40B4-BE49-F238E27FC236}">
                <a16:creationId xmlns:a16="http://schemas.microsoft.com/office/drawing/2014/main" id="{BB9F56E3-479D-1F4C-83EE-D7A62EFB124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D384D4E4-DBE3-F7A1-6B34-F05A91664663}"/>
              </a:ext>
            </a:extLst>
          </p:cNvPr>
          <p:cNvPicPr>
            <a:picLocks noChangeAspect="1"/>
          </p:cNvPicPr>
          <p:nvPr/>
        </p:nvPicPr>
        <p:blipFill>
          <a:blip r:embed="rId3"/>
          <a:stretch>
            <a:fillRect/>
          </a:stretch>
        </p:blipFill>
        <p:spPr>
          <a:xfrm>
            <a:off x="236062" y="1694525"/>
            <a:ext cx="5713324" cy="3890395"/>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714E3B8E-B71F-5B49-BC13-8F2915D4FB28}"/>
              </a:ext>
            </a:extLst>
          </p:cNvPr>
          <p:cNvPicPr>
            <a:picLocks noChangeAspect="1"/>
          </p:cNvPicPr>
          <p:nvPr/>
        </p:nvPicPr>
        <p:blipFill>
          <a:blip r:embed="rId4"/>
          <a:stretch>
            <a:fillRect/>
          </a:stretch>
        </p:blipFill>
        <p:spPr>
          <a:xfrm>
            <a:off x="5906428" y="1647884"/>
            <a:ext cx="5787781" cy="3937037"/>
          </a:xfrm>
          <a:prstGeom prst="rect">
            <a:avLst/>
          </a:prstGeom>
        </p:spPr>
      </p:pic>
    </p:spTree>
    <p:extLst>
      <p:ext uri="{BB962C8B-B14F-4D97-AF65-F5344CB8AC3E}">
        <p14:creationId xmlns:p14="http://schemas.microsoft.com/office/powerpoint/2010/main" val="106889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[3]</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3958682" y="1627484"/>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central tendencies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mean weight change was 0.378 kg which means on average within that 28-week period, unfortunately, my weight increased by 0.378 kg</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median weight change was 0.4 kg</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F7B281-47D3-6B4E-B893-1AB4CA75814C}"/>
                  </a:ext>
                </a:extLst>
              </p:cNvPr>
              <p:cNvSpPr txBox="1"/>
              <p:nvPr/>
            </p:nvSpPr>
            <p:spPr>
              <a:xfrm>
                <a:off x="3958681" y="3415958"/>
                <a:ext cx="7556815" cy="1323439"/>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dispersion values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standard deviation was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0.412 kg. The change in weight after using this Wii Fit tool for 28 weeks varied between 0.378 </a:t>
                </a:r>
                <a14:m>
                  <m:oMath xmlns:m="http://schemas.openxmlformats.org/officeDocument/2006/math">
                    <m:r>
                      <a:rPr lang="en-GB" sz="1600" i="1">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 0.412 kg (i.e., -0.034kg to +0.79kg)  </a:t>
                </a:r>
              </a:p>
            </p:txBody>
          </p:sp>
        </mc:Choice>
        <mc:Fallback>
          <p:sp>
            <p:nvSpPr>
              <p:cNvPr id="7" name="TextBox 6">
                <a:extLst>
                  <a:ext uri="{FF2B5EF4-FFF2-40B4-BE49-F238E27FC236}">
                    <a16:creationId xmlns:a16="http://schemas.microsoft.com/office/drawing/2014/main" id="{A0F7B281-47D3-6B4E-B893-1AB4CA75814C}"/>
                  </a:ext>
                </a:extLst>
              </p:cNvPr>
              <p:cNvSpPr txBox="1">
                <a:spLocks noRot="1" noChangeAspect="1" noMove="1" noResize="1" noEditPoints="1" noAdjustHandles="1" noChangeArrowheads="1" noChangeShapeType="1" noTextEdit="1"/>
              </p:cNvSpPr>
              <p:nvPr/>
            </p:nvSpPr>
            <p:spPr>
              <a:xfrm>
                <a:off x="3958681" y="3415958"/>
                <a:ext cx="7556815" cy="1323439"/>
              </a:xfrm>
              <a:prstGeom prst="rect">
                <a:avLst/>
              </a:prstGeom>
              <a:blipFill>
                <a:blip r:embed="rId3"/>
                <a:stretch>
                  <a:fillRect l="-336" t="-952" b="-5714"/>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2B9B25D6-A1DA-E242-8C72-534900F6AEB7}"/>
              </a:ext>
            </a:extLst>
          </p:cNvPr>
          <p:cNvSpPr txBox="1"/>
          <p:nvPr/>
        </p:nvSpPr>
        <p:spPr>
          <a:xfrm>
            <a:off x="3958680" y="4839039"/>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IMPORTANT: Notice how the mean and median lay at the centre of the histogram or density plot. </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Also, notice how the shape of the histogram is near symmetric.</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This pattern is what we called a </a:t>
            </a:r>
            <a:r>
              <a:rPr lang="en-GB" sz="1600" b="1" dirty="0">
                <a:latin typeface="Helvetica Neue Light" panose="02000403000000020004" pitchFamily="2" charset="0"/>
                <a:ea typeface="Helvetica Neue Light" panose="02000403000000020004" pitchFamily="2" charset="0"/>
              </a:rPr>
              <a:t>“Normal distribution” </a:t>
            </a:r>
            <a:r>
              <a:rPr lang="en-GB" sz="1600" dirty="0">
                <a:latin typeface="Helvetica Neue Light" panose="02000403000000020004" pitchFamily="2" charset="0"/>
                <a:ea typeface="Helvetica Neue Light" panose="02000403000000020004" pitchFamily="2" charset="0"/>
              </a:rPr>
              <a:t>or </a:t>
            </a:r>
            <a:r>
              <a:rPr lang="en-GB" sz="1600" b="1" dirty="0">
                <a:latin typeface="Helvetica Neue Light" panose="02000403000000020004" pitchFamily="2" charset="0"/>
                <a:ea typeface="Helvetica Neue Light" panose="02000403000000020004" pitchFamily="2" charset="0"/>
              </a:rPr>
              <a:t>“Bell-shaped curved” </a:t>
            </a:r>
          </a:p>
        </p:txBody>
      </p:sp>
      <p:sp>
        <p:nvSpPr>
          <p:cNvPr id="9" name="Slide Number Placeholder 3">
            <a:extLst>
              <a:ext uri="{FF2B5EF4-FFF2-40B4-BE49-F238E27FC236}">
                <a16:creationId xmlns:a16="http://schemas.microsoft.com/office/drawing/2014/main" id="{4D46BB59-9415-8D40-850A-65985E0FD9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10" name="Picture 9" descr="A graph of a weight loss&#10;&#10;AI-generated content may be incorrect.">
            <a:extLst>
              <a:ext uri="{FF2B5EF4-FFF2-40B4-BE49-F238E27FC236}">
                <a16:creationId xmlns:a16="http://schemas.microsoft.com/office/drawing/2014/main" id="{92ACF451-565F-076A-6328-D1F271493D34}"/>
              </a:ext>
            </a:extLst>
          </p:cNvPr>
          <p:cNvPicPr>
            <a:picLocks noChangeAspect="1"/>
          </p:cNvPicPr>
          <p:nvPr/>
        </p:nvPicPr>
        <p:blipFill>
          <a:blip r:embed="rId4"/>
          <a:stretch>
            <a:fillRect/>
          </a:stretch>
        </p:blipFill>
        <p:spPr>
          <a:xfrm>
            <a:off x="78778" y="4083012"/>
            <a:ext cx="3579449" cy="2434858"/>
          </a:xfrm>
          <a:prstGeom prst="rect">
            <a:avLst/>
          </a:prstGeom>
        </p:spPr>
      </p:pic>
      <p:pic>
        <p:nvPicPr>
          <p:cNvPr id="11" name="Picture 10" descr="A graph of a weight change&#10;&#10;AI-generated content may be incorrect.">
            <a:extLst>
              <a:ext uri="{FF2B5EF4-FFF2-40B4-BE49-F238E27FC236}">
                <a16:creationId xmlns:a16="http://schemas.microsoft.com/office/drawing/2014/main" id="{2DA8FAF3-3A78-FDEC-F7D1-D3DBBA13BB0A}"/>
              </a:ext>
            </a:extLst>
          </p:cNvPr>
          <p:cNvPicPr>
            <a:picLocks noChangeAspect="1"/>
          </p:cNvPicPr>
          <p:nvPr/>
        </p:nvPicPr>
        <p:blipFill>
          <a:blip r:embed="rId5"/>
          <a:stretch>
            <a:fillRect/>
          </a:stretch>
        </p:blipFill>
        <p:spPr>
          <a:xfrm>
            <a:off x="269516" y="1647037"/>
            <a:ext cx="3388711" cy="2307488"/>
          </a:xfrm>
          <a:prstGeom prst="rect">
            <a:avLst/>
          </a:prstGeom>
        </p:spPr>
      </p:pic>
    </p:spTree>
    <p:extLst>
      <p:ext uri="{BB962C8B-B14F-4D97-AF65-F5344CB8AC3E}">
        <p14:creationId xmlns:p14="http://schemas.microsoft.com/office/powerpoint/2010/main" val="268207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9638000-B428-9B45-A1AA-DD8D56F47808}"/>
              </a:ext>
            </a:extLst>
          </p:cNvPr>
          <p:cNvPicPr>
            <a:picLocks noChangeAspect="1"/>
          </p:cNvPicPr>
          <p:nvPr/>
        </p:nvPicPr>
        <p:blipFill>
          <a:blip r:embed="rId2"/>
          <a:stretch>
            <a:fillRect/>
          </a:stretch>
        </p:blipFill>
        <p:spPr>
          <a:xfrm>
            <a:off x="0" y="819091"/>
            <a:ext cx="12192000" cy="5219817"/>
          </a:xfrm>
          <a:prstGeom prst="rect">
            <a:avLst/>
          </a:prstGeom>
        </p:spPr>
      </p:pic>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49357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Tree>
    <p:extLst>
      <p:ext uri="{BB962C8B-B14F-4D97-AF65-F5344CB8AC3E}">
        <p14:creationId xmlns:p14="http://schemas.microsoft.com/office/powerpoint/2010/main" val="20323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3068901" y="1187965"/>
            <a:ext cx="5481320" cy="51206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Visualisation in RStudio</a:t>
            </a:r>
            <a:endParaRPr lang="en-GB" sz="3600" b="1" dirty="0">
              <a:latin typeface="HELVETICA NEUE THIN" panose="020B0403020202020204" pitchFamily="34" charset="0"/>
              <a:ea typeface="HELVETICA NEUE THIN" panose="020B0403020202020204" pitchFamily="34" charset="0"/>
            </a:endParaRPr>
          </a:p>
        </p:txBody>
      </p:sp>
      <p:pic>
        <p:nvPicPr>
          <p:cNvPr id="8" name="Picture 7">
            <a:extLst>
              <a:ext uri="{FF2B5EF4-FFF2-40B4-BE49-F238E27FC236}">
                <a16:creationId xmlns:a16="http://schemas.microsoft.com/office/drawing/2014/main" id="{F83AD91B-76CB-A144-BE55-2D395CA6EF4F}"/>
              </a:ext>
            </a:extLst>
          </p:cNvPr>
          <p:cNvPicPr>
            <a:picLocks noChangeAspect="1"/>
          </p:cNvPicPr>
          <p:nvPr/>
        </p:nvPicPr>
        <p:blipFill>
          <a:blip r:embed="rId2"/>
          <a:stretch>
            <a:fillRect/>
          </a:stretch>
        </p:blipFill>
        <p:spPr>
          <a:xfrm>
            <a:off x="0" y="0"/>
            <a:ext cx="12192000" cy="970069"/>
          </a:xfrm>
          <a:prstGeom prst="rect">
            <a:avLst/>
          </a:prstGeom>
        </p:spPr>
      </p:pic>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06908" y="170002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highlight>
                  <a:srgbClr val="D6D6D6"/>
                </a:highlight>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rot="16200000">
            <a:off x="3450167" y="-81963"/>
            <a:ext cx="5291666" cy="7619999"/>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29</a:t>
            </a:fld>
            <a:endParaRPr lang="en-US" dirty="0">
              <a:solidFill>
                <a:schemeClr val="bg1"/>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10CA-D529-5048-999F-A988678065B4}"/>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Summary measures</a:t>
            </a:r>
          </a:p>
        </p:txBody>
      </p:sp>
      <p:sp>
        <p:nvSpPr>
          <p:cNvPr id="3" name="Text Placeholder 2">
            <a:extLst>
              <a:ext uri="{FF2B5EF4-FFF2-40B4-BE49-F238E27FC236}">
                <a16:creationId xmlns:a16="http://schemas.microsoft.com/office/drawing/2014/main" id="{F32273E1-FB33-F743-8909-D3C56A741EC3}"/>
              </a:ext>
            </a:extLst>
          </p:cNvPr>
          <p:cNvSpPr txBox="1">
            <a:spLocks/>
          </p:cNvSpPr>
          <p:nvPr/>
        </p:nvSpPr>
        <p:spPr>
          <a:xfrm>
            <a:off x="1061764" y="2032472"/>
            <a:ext cx="9932655"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kern="0" dirty="0">
                <a:latin typeface="Helvetica Neue Thin" panose="020B0403020202020204" pitchFamily="34" charset="0"/>
                <a:ea typeface="Helvetica Neue Thin" panose="020B0403020202020204" pitchFamily="34" charset="0"/>
              </a:rPr>
              <a:t>What kinds of analysis and summary statistics can you perform on a particular type of dataset?</a:t>
            </a:r>
          </a:p>
        </p:txBody>
      </p:sp>
      <p:sp>
        <p:nvSpPr>
          <p:cNvPr id="4" name="Text Placeholder 2">
            <a:extLst>
              <a:ext uri="{FF2B5EF4-FFF2-40B4-BE49-F238E27FC236}">
                <a16:creationId xmlns:a16="http://schemas.microsoft.com/office/drawing/2014/main" id="{E6300F3B-18A8-B141-AF17-392E105C2EBB}"/>
              </a:ext>
            </a:extLst>
          </p:cNvPr>
          <p:cNvSpPr txBox="1">
            <a:spLocks/>
          </p:cNvSpPr>
          <p:nvPr/>
        </p:nvSpPr>
        <p:spPr>
          <a:xfrm>
            <a:off x="973628" y="3089991"/>
            <a:ext cx="4384781"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NEUE THIN" panose="020B0403020202020204" pitchFamily="34" charset="0"/>
                <a:ea typeface="HELVETICA NEUE THIN" panose="020B0403020202020204" pitchFamily="34" charset="0"/>
              </a:rPr>
              <a:t>1. Categorical Data</a:t>
            </a:r>
          </a:p>
        </p:txBody>
      </p:sp>
      <p:sp>
        <p:nvSpPr>
          <p:cNvPr id="5" name="Text Placeholder 2">
            <a:extLst>
              <a:ext uri="{FF2B5EF4-FFF2-40B4-BE49-F238E27FC236}">
                <a16:creationId xmlns:a16="http://schemas.microsoft.com/office/drawing/2014/main" id="{2C89BE9D-52E6-7A4C-AFD8-9A598368F704}"/>
              </a:ext>
            </a:extLst>
          </p:cNvPr>
          <p:cNvSpPr txBox="1">
            <a:spLocks/>
          </p:cNvSpPr>
          <p:nvPr/>
        </p:nvSpPr>
        <p:spPr>
          <a:xfrm>
            <a:off x="6745455" y="3572432"/>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perform the following analysis: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mode (value that occur most)</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median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Lowest (Minimum) &amp; Highest (Maximum)</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Percentiles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Variance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Standard deviation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Range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Quartiles and Interquartile ranges</a:t>
            </a:r>
          </a:p>
        </p:txBody>
      </p:sp>
      <p:sp>
        <p:nvSpPr>
          <p:cNvPr id="6" name="Text Placeholder 2">
            <a:extLst>
              <a:ext uri="{FF2B5EF4-FFF2-40B4-BE49-F238E27FC236}">
                <a16:creationId xmlns:a16="http://schemas.microsoft.com/office/drawing/2014/main" id="{44B58729-2525-4541-84D8-45E2F8A7C5DC}"/>
              </a:ext>
            </a:extLst>
          </p:cNvPr>
          <p:cNvSpPr txBox="1">
            <a:spLocks/>
          </p:cNvSpPr>
          <p:nvPr/>
        </p:nvSpPr>
        <p:spPr>
          <a:xfrm>
            <a:off x="1061764" y="3572432"/>
            <a:ext cx="4891088" cy="1400383"/>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group the data by according to categories and perform the following:</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Frequencies (counts)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Percentages (or Relative Frequency)</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Calculate the Cumulative Frequencies or Cumulative Percentages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Graphical approaches also include bar plots and pie charts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The Mode (category with that occurs most)</a:t>
            </a:r>
          </a:p>
        </p:txBody>
      </p:sp>
      <p:sp>
        <p:nvSpPr>
          <p:cNvPr id="7" name="Text Placeholder 2">
            <a:extLst>
              <a:ext uri="{FF2B5EF4-FFF2-40B4-BE49-F238E27FC236}">
                <a16:creationId xmlns:a16="http://schemas.microsoft.com/office/drawing/2014/main" id="{912B19C8-55AF-E648-B881-4B4444FC21CA}"/>
              </a:ext>
            </a:extLst>
          </p:cNvPr>
          <p:cNvSpPr txBox="1">
            <a:spLocks/>
          </p:cNvSpPr>
          <p:nvPr/>
        </p:nvSpPr>
        <p:spPr>
          <a:xfrm>
            <a:off x="5641908" y="3089926"/>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NEUE THIN" panose="020B0403020202020204" pitchFamily="34" charset="0"/>
                <a:ea typeface="HELVETICA NEUE THIN" panose="020B0403020202020204" pitchFamily="34" charset="0"/>
              </a:rPr>
              <a:t>2. Numerical Data</a:t>
            </a:r>
          </a:p>
        </p:txBody>
      </p:sp>
      <p:pic>
        <p:nvPicPr>
          <p:cNvPr id="9" name="Picture 8">
            <a:extLst>
              <a:ext uri="{FF2B5EF4-FFF2-40B4-BE49-F238E27FC236}">
                <a16:creationId xmlns:a16="http://schemas.microsoft.com/office/drawing/2014/main" id="{1A9D6AAE-83A9-9143-834D-DC7C4C12E374}"/>
              </a:ext>
            </a:extLst>
          </p:cNvPr>
          <p:cNvPicPr>
            <a:picLocks noChangeAspect="1"/>
          </p:cNvPicPr>
          <p:nvPr/>
        </p:nvPicPr>
        <p:blipFill>
          <a:blip r:embed="rId3"/>
          <a:stretch>
            <a:fillRect/>
          </a:stretch>
        </p:blipFill>
        <p:spPr>
          <a:xfrm>
            <a:off x="0" y="3855"/>
            <a:ext cx="12192000" cy="970069"/>
          </a:xfrm>
          <a:prstGeom prst="rect">
            <a:avLst/>
          </a:prstGeom>
        </p:spPr>
      </p:pic>
      <p:sp>
        <p:nvSpPr>
          <p:cNvPr id="10" name="Slide Number Placeholder 3">
            <a:extLst>
              <a:ext uri="{FF2B5EF4-FFF2-40B4-BE49-F238E27FC236}">
                <a16:creationId xmlns:a16="http://schemas.microsoft.com/office/drawing/2014/main" id="{D8E5712E-F8A5-9442-8F81-021DCC227AF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673988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3B113D-0DB5-EA1B-17CF-232F3207BB3B}"/>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B32D6E-2496-E0C8-5211-3E3F657B8F37}"/>
              </a:ext>
            </a:extLst>
          </p:cNvPr>
          <p:cNvSpPr txBox="1">
            <a:spLocks/>
          </p:cNvSpPr>
          <p:nvPr/>
        </p:nvSpPr>
        <p:spPr>
          <a:xfrm>
            <a:off x="582798" y="2950571"/>
            <a:ext cx="11233150" cy="123570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 Types of graphs &amp; scenarios</a:t>
            </a:r>
          </a:p>
        </p:txBody>
      </p:sp>
      <p:sp>
        <p:nvSpPr>
          <p:cNvPr id="5" name="Slide Number Placeholder 3">
            <a:extLst>
              <a:ext uri="{FF2B5EF4-FFF2-40B4-BE49-F238E27FC236}">
                <a16:creationId xmlns:a16="http://schemas.microsoft.com/office/drawing/2014/main" id="{9F6B20F7-4104-4A30-FCE9-AB22B0A9C98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9995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367990"/>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Graph types for data visualisation</a:t>
            </a:r>
            <a:endParaRPr lang="en-GB"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936702" y="1283604"/>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936703" y="2853841"/>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415669" y="1283604"/>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415669" y="2853841"/>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936702" y="884816"/>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415669" y="896292"/>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54883" y="1755531"/>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16078" y="3781338"/>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936702" y="5603852"/>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610918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49C4-182B-CDC6-7BB3-D7BC8D49ACE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[1]</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8A0C9DA2-9EF9-4EB7-C6E1-E4EBEA24F0E6}"/>
              </a:ext>
            </a:extLst>
          </p:cNvPr>
          <p:cNvPicPr>
            <a:picLocks noChangeAspect="1"/>
          </p:cNvPicPr>
          <p:nvPr/>
        </p:nvPicPr>
        <p:blipFill rotWithShape="1">
          <a:blip r:embed="rId2"/>
          <a:srcRect b="73790"/>
          <a:stretch/>
        </p:blipFill>
        <p:spPr>
          <a:xfrm>
            <a:off x="710005" y="958240"/>
            <a:ext cx="5716865" cy="179748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FADE8FC8-7444-51EF-0331-3EE9B17A2323}"/>
              </a:ext>
            </a:extLst>
          </p:cNvPr>
          <p:cNvPicPr>
            <a:picLocks noChangeAspect="1"/>
          </p:cNvPicPr>
          <p:nvPr/>
        </p:nvPicPr>
        <p:blipFill rotWithShape="1">
          <a:blip r:embed="rId2"/>
          <a:srcRect t="45632"/>
          <a:stretch/>
        </p:blipFill>
        <p:spPr>
          <a:xfrm>
            <a:off x="710005" y="2862196"/>
            <a:ext cx="5716865" cy="3728580"/>
          </a:xfrm>
          <a:prstGeom prst="rect">
            <a:avLst/>
          </a:prstGeom>
        </p:spPr>
      </p:pic>
      <p:pic>
        <p:nvPicPr>
          <p:cNvPr id="8" name="Picture 7" descr="Chart, bar chart&#10;&#10;Description automatically generated">
            <a:extLst>
              <a:ext uri="{FF2B5EF4-FFF2-40B4-BE49-F238E27FC236}">
                <a16:creationId xmlns:a16="http://schemas.microsoft.com/office/drawing/2014/main" id="{AE6CED4D-C28D-0430-BD61-6D1BEA1E2CA2}"/>
              </a:ext>
            </a:extLst>
          </p:cNvPr>
          <p:cNvPicPr>
            <a:picLocks noChangeAspect="1"/>
          </p:cNvPicPr>
          <p:nvPr/>
        </p:nvPicPr>
        <p:blipFill>
          <a:blip r:embed="rId3"/>
          <a:stretch>
            <a:fillRect/>
          </a:stretch>
        </p:blipFill>
        <p:spPr>
          <a:xfrm>
            <a:off x="2598478" y="4772415"/>
            <a:ext cx="1855544" cy="1878452"/>
          </a:xfrm>
          <a:prstGeom prst="rect">
            <a:avLst/>
          </a:prstGeom>
        </p:spPr>
      </p:pic>
      <p:sp>
        <p:nvSpPr>
          <p:cNvPr id="9" name="Rectangle 8">
            <a:extLst>
              <a:ext uri="{FF2B5EF4-FFF2-40B4-BE49-F238E27FC236}">
                <a16:creationId xmlns:a16="http://schemas.microsoft.com/office/drawing/2014/main" id="{92834DBC-80D8-F5A7-E4BF-BD9588458BA1}"/>
              </a:ext>
            </a:extLst>
          </p:cNvPr>
          <p:cNvSpPr/>
          <p:nvPr/>
        </p:nvSpPr>
        <p:spPr>
          <a:xfrm>
            <a:off x="710005" y="851769"/>
            <a:ext cx="5716865" cy="5799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15150CE-2360-886D-FD68-514D2683DEA3}"/>
              </a:ext>
            </a:extLst>
          </p:cNvPr>
          <p:cNvSpPr txBox="1"/>
          <p:nvPr/>
        </p:nvSpPr>
        <p:spPr>
          <a:xfrm>
            <a:off x="6605772" y="864686"/>
            <a:ext cx="5448822" cy="1815882"/>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 single variable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The most commonest approach to visualising data the corresponds to amounts (i.e., numerical values [or proportions]) for some of categories in a categorical variable is the use of bars.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Alternatively, the bars can removed and replace with dot at the location where the corresponding bar would end. </a:t>
            </a:r>
          </a:p>
        </p:txBody>
      </p:sp>
      <p:sp>
        <p:nvSpPr>
          <p:cNvPr id="11" name="TextBox 10">
            <a:extLst>
              <a:ext uri="{FF2B5EF4-FFF2-40B4-BE49-F238E27FC236}">
                <a16:creationId xmlns:a16="http://schemas.microsoft.com/office/drawing/2014/main" id="{39FB5BFA-877C-971D-3159-F541BFA509A8}"/>
              </a:ext>
            </a:extLst>
          </p:cNvPr>
          <p:cNvSpPr txBox="1"/>
          <p:nvPr/>
        </p:nvSpPr>
        <p:spPr>
          <a:xfrm rot="16200000">
            <a:off x="-934514" y="1533817"/>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Single variable</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2" name="TextBox 11">
            <a:extLst>
              <a:ext uri="{FF2B5EF4-FFF2-40B4-BE49-F238E27FC236}">
                <a16:creationId xmlns:a16="http://schemas.microsoft.com/office/drawing/2014/main" id="{52D0A73C-4195-F9A6-477E-D1DF241BD3C7}"/>
              </a:ext>
            </a:extLst>
          </p:cNvPr>
          <p:cNvSpPr txBox="1"/>
          <p:nvPr/>
        </p:nvSpPr>
        <p:spPr>
          <a:xfrm rot="16200000">
            <a:off x="-913525" y="4403321"/>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Multiple variables</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3" name="TextBox 12">
            <a:extLst>
              <a:ext uri="{FF2B5EF4-FFF2-40B4-BE49-F238E27FC236}">
                <a16:creationId xmlns:a16="http://schemas.microsoft.com/office/drawing/2014/main" id="{C391818E-E186-E6B2-7113-E8A92DEF6012}"/>
              </a:ext>
            </a:extLst>
          </p:cNvPr>
          <p:cNvSpPr txBox="1"/>
          <p:nvPr/>
        </p:nvSpPr>
        <p:spPr>
          <a:xfrm>
            <a:off x="6605772" y="2910604"/>
            <a:ext cx="5448822"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Multiple variables each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0" i="0" u="none" strike="noStrike" dirty="0">
                <a:effectLst/>
                <a:latin typeface="Helvetica Neue" panose="02000503000000020004" pitchFamily="2" charset="0"/>
              </a:rPr>
              <a:t>If there are two or more sets of categories for which we want to show amounts, we can group or stack the bars. However, we can also map the categories onto the </a:t>
            </a:r>
            <a:r>
              <a:rPr lang="en-GB" sz="1400" b="0" i="1" u="none" strike="noStrike" dirty="0">
                <a:effectLst/>
                <a:latin typeface="Helvetica Neue" panose="02000503000000020004" pitchFamily="2" charset="0"/>
              </a:rPr>
              <a:t>x</a:t>
            </a:r>
            <a:r>
              <a:rPr lang="en-GB" sz="1400" b="0" i="0" u="none" strike="noStrike" dirty="0">
                <a:effectLst/>
                <a:latin typeface="Helvetica Neue" panose="02000503000000020004" pitchFamily="2" charset="0"/>
              </a:rPr>
              <a:t> and </a:t>
            </a:r>
            <a:r>
              <a:rPr lang="en-GB" sz="1400" b="0" i="1" u="none" strike="noStrike" dirty="0">
                <a:effectLst/>
                <a:latin typeface="Helvetica Neue" panose="02000503000000020004" pitchFamily="2" charset="0"/>
              </a:rPr>
              <a:t>y</a:t>
            </a:r>
            <a:r>
              <a:rPr lang="en-GB" sz="1400" b="0" i="0" u="none" strike="noStrike" dirty="0">
                <a:effectLst/>
                <a:latin typeface="Helvetica Neue" panose="02000503000000020004" pitchFamily="2" charset="0"/>
              </a:rPr>
              <a:t> axis and show amounts by colour, via a heatmap.</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7256CBDD-7D42-DE2E-E5A7-7443FAF0BF81}"/>
              </a:ext>
            </a:extLst>
          </p:cNvPr>
          <p:cNvSpPr txBox="1"/>
          <p:nvPr/>
        </p:nvSpPr>
        <p:spPr>
          <a:xfrm>
            <a:off x="6605772" y="4426793"/>
            <a:ext cx="5448822" cy="1815882"/>
          </a:xfrm>
          <a:prstGeom prst="rect">
            <a:avLst/>
          </a:prstGeom>
          <a:solidFill>
            <a:srgbClr val="FF7E79"/>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Personal thoughts (especially when dealing with singular variables with categories):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nominal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ranking i.e., categories high to low (and vice versa) matters in the visualisation</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ordinal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order of the categories matters in the visualisation</a:t>
            </a:r>
          </a:p>
        </p:txBody>
      </p:sp>
      <p:sp>
        <p:nvSpPr>
          <p:cNvPr id="15" name="Slide Number Placeholder 3">
            <a:extLst>
              <a:ext uri="{FF2B5EF4-FFF2-40B4-BE49-F238E27FC236}">
                <a16:creationId xmlns:a16="http://schemas.microsoft.com/office/drawing/2014/main" id="{C1BA0AE8-93DE-6286-B860-448F0D86AFD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18" name="TextBox 17">
            <a:extLst>
              <a:ext uri="{FF2B5EF4-FFF2-40B4-BE49-F238E27FC236}">
                <a16:creationId xmlns:a16="http://schemas.microsoft.com/office/drawing/2014/main" id="{21881532-666D-6EAE-4313-03D26F1762C8}"/>
              </a:ext>
            </a:extLst>
          </p:cNvPr>
          <p:cNvSpPr txBox="1"/>
          <p:nvPr/>
        </p:nvSpPr>
        <p:spPr>
          <a:xfrm>
            <a:off x="6605772" y="6373869"/>
            <a:ext cx="467017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Let’s see examples and potential pitfalls!</a:t>
            </a:r>
          </a:p>
        </p:txBody>
      </p:sp>
    </p:spTree>
    <p:extLst>
      <p:ext uri="{BB962C8B-B14F-4D97-AF65-F5344CB8AC3E}">
        <p14:creationId xmlns:p14="http://schemas.microsoft.com/office/powerpoint/2010/main" val="2015795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542A980-2243-3438-6A59-6EE7F48A25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6D06EA99-B549-8765-AC77-1A738A1212B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[2]</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Graphical user interface, application&#10;&#10;Description automatically generated with medium confidence">
            <a:extLst>
              <a:ext uri="{FF2B5EF4-FFF2-40B4-BE49-F238E27FC236}">
                <a16:creationId xmlns:a16="http://schemas.microsoft.com/office/drawing/2014/main" id="{F5F786B6-CE9A-851E-76B7-0CD32A617598}"/>
              </a:ext>
            </a:extLst>
          </p:cNvPr>
          <p:cNvPicPr>
            <a:picLocks noChangeAspect="1"/>
          </p:cNvPicPr>
          <p:nvPr/>
        </p:nvPicPr>
        <p:blipFill rotWithShape="1">
          <a:blip r:embed="rId2"/>
          <a:srcRect t="15887"/>
          <a:stretch/>
        </p:blipFill>
        <p:spPr>
          <a:xfrm>
            <a:off x="161777" y="1310374"/>
            <a:ext cx="8694123" cy="2020902"/>
          </a:xfrm>
          <a:prstGeom prst="rect">
            <a:avLst/>
          </a:prstGeom>
        </p:spPr>
      </p:pic>
      <p:pic>
        <p:nvPicPr>
          <p:cNvPr id="7" name="Picture 6" descr="Chart, bar chart&#10;&#10;Description automatically generated">
            <a:extLst>
              <a:ext uri="{FF2B5EF4-FFF2-40B4-BE49-F238E27FC236}">
                <a16:creationId xmlns:a16="http://schemas.microsoft.com/office/drawing/2014/main" id="{A3A3962D-7F00-C0EE-45FA-28F3DFC626A7}"/>
              </a:ext>
            </a:extLst>
          </p:cNvPr>
          <p:cNvPicPr>
            <a:picLocks noChangeAspect="1"/>
          </p:cNvPicPr>
          <p:nvPr/>
        </p:nvPicPr>
        <p:blipFill>
          <a:blip r:embed="rId3"/>
          <a:stretch>
            <a:fillRect/>
          </a:stretch>
        </p:blipFill>
        <p:spPr>
          <a:xfrm>
            <a:off x="275573" y="3972292"/>
            <a:ext cx="5507766" cy="2686521"/>
          </a:xfrm>
          <a:prstGeom prst="rect">
            <a:avLst/>
          </a:prstGeom>
          <a:ln w="76200">
            <a:solidFill>
              <a:srgbClr val="00B050"/>
            </a:solidFill>
          </a:ln>
        </p:spPr>
      </p:pic>
      <p:pic>
        <p:nvPicPr>
          <p:cNvPr id="10" name="Picture 9" descr="Chart, bar chart&#10;&#10;Description automatically generated">
            <a:extLst>
              <a:ext uri="{FF2B5EF4-FFF2-40B4-BE49-F238E27FC236}">
                <a16:creationId xmlns:a16="http://schemas.microsoft.com/office/drawing/2014/main" id="{A2A7F917-56C0-0829-1E32-D4F1E9A6203A}"/>
              </a:ext>
            </a:extLst>
          </p:cNvPr>
          <p:cNvPicPr>
            <a:picLocks noChangeAspect="1"/>
          </p:cNvPicPr>
          <p:nvPr/>
        </p:nvPicPr>
        <p:blipFill>
          <a:blip r:embed="rId4"/>
          <a:stretch>
            <a:fillRect/>
          </a:stretch>
        </p:blipFill>
        <p:spPr>
          <a:xfrm>
            <a:off x="6408663" y="3944169"/>
            <a:ext cx="4378369" cy="2714644"/>
          </a:xfrm>
          <a:prstGeom prst="rect">
            <a:avLst/>
          </a:prstGeom>
          <a:ln w="76200">
            <a:solidFill>
              <a:srgbClr val="FF0000"/>
            </a:solidFill>
          </a:ln>
        </p:spPr>
      </p:pic>
      <p:sp>
        <p:nvSpPr>
          <p:cNvPr id="11" name="TextBox 10">
            <a:extLst>
              <a:ext uri="{FF2B5EF4-FFF2-40B4-BE49-F238E27FC236}">
                <a16:creationId xmlns:a16="http://schemas.microsoft.com/office/drawing/2014/main" id="{FB91E8AC-600E-8456-0966-07AB00F12B95}"/>
              </a:ext>
            </a:extLst>
          </p:cNvPr>
          <p:cNvSpPr txBox="1"/>
          <p:nvPr/>
        </p:nvSpPr>
        <p:spPr>
          <a:xfrm>
            <a:off x="275573" y="3429000"/>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2" name="TextBox 11">
            <a:extLst>
              <a:ext uri="{FF2B5EF4-FFF2-40B4-BE49-F238E27FC236}">
                <a16:creationId xmlns:a16="http://schemas.microsoft.com/office/drawing/2014/main" id="{FCCA0126-7751-FAFD-F084-3CF4EDE50EDD}"/>
              </a:ext>
            </a:extLst>
          </p:cNvPr>
          <p:cNvSpPr txBox="1"/>
          <p:nvPr/>
        </p:nvSpPr>
        <p:spPr>
          <a:xfrm>
            <a:off x="6290153" y="3429000"/>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3" name="TextBox 12">
            <a:extLst>
              <a:ext uri="{FF2B5EF4-FFF2-40B4-BE49-F238E27FC236}">
                <a16:creationId xmlns:a16="http://schemas.microsoft.com/office/drawing/2014/main" id="{99D15E15-F594-DC81-5A23-B71185776019}"/>
              </a:ext>
            </a:extLst>
          </p:cNvPr>
          <p:cNvSpPr txBox="1"/>
          <p:nvPr/>
        </p:nvSpPr>
        <p:spPr>
          <a:xfrm>
            <a:off x="10371551" y="3972292"/>
            <a:ext cx="415481" cy="1329199"/>
          </a:xfrm>
          <a:prstGeom prst="rect">
            <a:avLst/>
          </a:prstGeom>
          <a:solidFill>
            <a:schemeClr val="bg1"/>
          </a:solidFill>
        </p:spPr>
        <p:txBody>
          <a:bodyPr wrap="square" rtlCol="0">
            <a:spAutoFit/>
          </a:bodyPr>
          <a:lstStyle/>
          <a:p>
            <a:endParaRPr lang="en-GB" dirty="0"/>
          </a:p>
        </p:txBody>
      </p:sp>
      <p:sp>
        <p:nvSpPr>
          <p:cNvPr id="14" name="TextBox 13">
            <a:extLst>
              <a:ext uri="{FF2B5EF4-FFF2-40B4-BE49-F238E27FC236}">
                <a16:creationId xmlns:a16="http://schemas.microsoft.com/office/drawing/2014/main" id="{4D3D73F1-7E59-64D9-1E4E-6AF6814E5F7B}"/>
              </a:ext>
            </a:extLst>
          </p:cNvPr>
          <p:cNvSpPr txBox="1"/>
          <p:nvPr/>
        </p:nvSpPr>
        <p:spPr>
          <a:xfrm>
            <a:off x="10609545" y="5185776"/>
            <a:ext cx="177486" cy="1458976"/>
          </a:xfrm>
          <a:prstGeom prst="rect">
            <a:avLst/>
          </a:prstGeom>
          <a:solidFill>
            <a:schemeClr val="bg1"/>
          </a:solidFill>
        </p:spPr>
        <p:txBody>
          <a:bodyPr wrap="square" rtlCol="0">
            <a:spAutoFit/>
          </a:bodyPr>
          <a:lstStyle/>
          <a:p>
            <a:endParaRPr lang="en-GB" dirty="0"/>
          </a:p>
        </p:txBody>
      </p:sp>
      <p:sp>
        <p:nvSpPr>
          <p:cNvPr id="15" name="TextBox 14">
            <a:extLst>
              <a:ext uri="{FF2B5EF4-FFF2-40B4-BE49-F238E27FC236}">
                <a16:creationId xmlns:a16="http://schemas.microsoft.com/office/drawing/2014/main" id="{BE4E14B3-A229-92BF-AAA2-031470CA9E22}"/>
              </a:ext>
            </a:extLst>
          </p:cNvPr>
          <p:cNvSpPr txBox="1"/>
          <p:nvPr/>
        </p:nvSpPr>
        <p:spPr>
          <a:xfrm>
            <a:off x="134637" y="957801"/>
            <a:ext cx="8909399"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 table below contains movies with the weekend grossing values (Source: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http://www.boxofficemojo.com/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6" name="TextBox 15">
            <a:extLst>
              <a:ext uri="{FF2B5EF4-FFF2-40B4-BE49-F238E27FC236}">
                <a16:creationId xmlns:a16="http://schemas.microsoft.com/office/drawing/2014/main" id="{74CADB67-C772-64C6-2BE1-BD82B43C1613}"/>
              </a:ext>
            </a:extLst>
          </p:cNvPr>
          <p:cNvSpPr txBox="1"/>
          <p:nvPr/>
        </p:nvSpPr>
        <p:spPr>
          <a:xfrm>
            <a:off x="9209643" y="1299951"/>
            <a:ext cx="2739296" cy="2031325"/>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 </a:t>
            </a:r>
            <a:r>
              <a:rPr lang="en-GB" sz="1800" b="1" dirty="0">
                <a:latin typeface="Helvetica Neue" panose="02000503000000020004" pitchFamily="2" charset="0"/>
                <a:ea typeface="Helvetica Neue" panose="02000503000000020004" pitchFamily="2" charset="0"/>
                <a:cs typeface="Helvetica Neue" panose="02000503000000020004" pitchFamily="2" charset="0"/>
              </a:rPr>
              <a:t>nominal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ranking i.e., categories from high to low (or vice versa) matters in the visualisation</a:t>
            </a:r>
          </a:p>
          <a:p>
            <a:endParaRPr lang="en-GB" dirty="0"/>
          </a:p>
        </p:txBody>
      </p:sp>
    </p:spTree>
    <p:extLst>
      <p:ext uri="{BB962C8B-B14F-4D97-AF65-F5344CB8AC3E}">
        <p14:creationId xmlns:p14="http://schemas.microsoft.com/office/powerpoint/2010/main" val="494421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29335B-A937-A58C-8CB5-444155BA7B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F9E7E468-5A88-9918-EF6C-BE2293875D7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[3]</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48EC4C3B-9CC0-DADB-8B6A-D958710B9288}"/>
              </a:ext>
            </a:extLst>
          </p:cNvPr>
          <p:cNvPicPr>
            <a:picLocks noChangeAspect="1"/>
          </p:cNvPicPr>
          <p:nvPr/>
        </p:nvPicPr>
        <p:blipFill>
          <a:blip r:embed="rId2"/>
          <a:stretch>
            <a:fillRect/>
          </a:stretch>
        </p:blipFill>
        <p:spPr>
          <a:xfrm>
            <a:off x="333837" y="2170469"/>
            <a:ext cx="5530310" cy="3419432"/>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76D61A0A-D9FA-9AF6-1A08-3743DB775EFD}"/>
              </a:ext>
            </a:extLst>
          </p:cNvPr>
          <p:cNvPicPr>
            <a:picLocks noChangeAspect="1"/>
          </p:cNvPicPr>
          <p:nvPr/>
        </p:nvPicPr>
        <p:blipFill>
          <a:blip r:embed="rId3"/>
          <a:stretch>
            <a:fillRect/>
          </a:stretch>
        </p:blipFill>
        <p:spPr>
          <a:xfrm>
            <a:off x="6327854" y="2170469"/>
            <a:ext cx="5488094" cy="3419432"/>
          </a:xfrm>
          <a:prstGeom prst="rect">
            <a:avLst/>
          </a:prstGeom>
          <a:ln w="76200">
            <a:solidFill>
              <a:srgbClr val="FF0000"/>
            </a:solidFill>
          </a:ln>
        </p:spPr>
      </p:pic>
      <p:sp>
        <p:nvSpPr>
          <p:cNvPr id="10" name="Rectangle 9">
            <a:extLst>
              <a:ext uri="{FF2B5EF4-FFF2-40B4-BE49-F238E27FC236}">
                <a16:creationId xmlns:a16="http://schemas.microsoft.com/office/drawing/2014/main" id="{55621D4D-F254-CFFF-FB69-B546491B02B4}"/>
              </a:ext>
            </a:extLst>
          </p:cNvPr>
          <p:cNvSpPr/>
          <p:nvPr/>
        </p:nvSpPr>
        <p:spPr>
          <a:xfrm>
            <a:off x="11336054" y="2195521"/>
            <a:ext cx="442315" cy="588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C88C3AC-9751-0E11-9777-759D75FCFF90}"/>
              </a:ext>
            </a:extLst>
          </p:cNvPr>
          <p:cNvSpPr/>
          <p:nvPr/>
        </p:nvSpPr>
        <p:spPr>
          <a:xfrm>
            <a:off x="11661732" y="2695537"/>
            <a:ext cx="116637" cy="2856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369C054-1534-32AE-35C3-994A3FC166F5}"/>
              </a:ext>
            </a:extLst>
          </p:cNvPr>
          <p:cNvSpPr txBox="1"/>
          <p:nvPr/>
        </p:nvSpPr>
        <p:spPr>
          <a:xfrm>
            <a:off x="237872" y="1683832"/>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3" name="TextBox 12">
            <a:extLst>
              <a:ext uri="{FF2B5EF4-FFF2-40B4-BE49-F238E27FC236}">
                <a16:creationId xmlns:a16="http://schemas.microsoft.com/office/drawing/2014/main" id="{A63047A5-2678-B540-54F2-EEEE6E170A55}"/>
              </a:ext>
            </a:extLst>
          </p:cNvPr>
          <p:cNvSpPr txBox="1"/>
          <p:nvPr/>
        </p:nvSpPr>
        <p:spPr>
          <a:xfrm>
            <a:off x="6252452" y="1683832"/>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4" name="TextBox 13">
            <a:extLst>
              <a:ext uri="{FF2B5EF4-FFF2-40B4-BE49-F238E27FC236}">
                <a16:creationId xmlns:a16="http://schemas.microsoft.com/office/drawing/2014/main" id="{D99E0120-CDD3-ABEC-0A16-AE4BC7C04C43}"/>
              </a:ext>
            </a:extLst>
          </p:cNvPr>
          <p:cNvSpPr txBox="1"/>
          <p:nvPr/>
        </p:nvSpPr>
        <p:spPr>
          <a:xfrm>
            <a:off x="864296" y="6148538"/>
            <a:ext cx="9985520" cy="646331"/>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an</a:t>
            </a:r>
            <a:r>
              <a:rPr lang="en-GB" sz="1800" b="1" dirty="0">
                <a:latin typeface="Helvetica Neue" panose="02000503000000020004" pitchFamily="2" charset="0"/>
                <a:ea typeface="Helvetica Neue" panose="02000503000000020004" pitchFamily="2" charset="0"/>
                <a:cs typeface="Helvetica Neue" panose="02000503000000020004" pitchFamily="2" charset="0"/>
              </a:rPr>
              <a:t> ordinal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ordering </a:t>
            </a:r>
            <a:r>
              <a:rPr lang="en-GB" dirty="0">
                <a:latin typeface="Helvetica Neue" panose="02000503000000020004" pitchFamily="2" charset="0"/>
                <a:ea typeface="Helvetica Neue" panose="02000503000000020004" pitchFamily="2" charset="0"/>
                <a:cs typeface="Helvetica Neue" panose="02000503000000020004" pitchFamily="2" charset="0"/>
              </a:rPr>
              <a:t>of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categories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matters</a:t>
            </a:r>
            <a:r>
              <a:rPr lang="en-GB" sz="1800" dirty="0">
                <a:latin typeface="Helvetica Neue" panose="02000503000000020004" pitchFamily="2" charset="0"/>
                <a:ea typeface="Helvetica Neue" panose="02000503000000020004" pitchFamily="2" charset="0"/>
                <a:cs typeface="Helvetica Neue" panose="02000503000000020004" pitchFamily="2" charset="0"/>
              </a:rPr>
              <a:t> in the visualisation</a:t>
            </a:r>
          </a:p>
        </p:txBody>
      </p:sp>
      <p:sp>
        <p:nvSpPr>
          <p:cNvPr id="15" name="TextBox 14">
            <a:extLst>
              <a:ext uri="{FF2B5EF4-FFF2-40B4-BE49-F238E27FC236}">
                <a16:creationId xmlns:a16="http://schemas.microsoft.com/office/drawing/2014/main" id="{2031A849-7B90-E217-6909-8AA35774DDCD}"/>
              </a:ext>
            </a:extLst>
          </p:cNvPr>
          <p:cNvSpPr txBox="1"/>
          <p:nvPr/>
        </p:nvSpPr>
        <p:spPr>
          <a:xfrm>
            <a:off x="137664" y="1125195"/>
            <a:ext cx="10233763" cy="369332"/>
          </a:xfrm>
          <a:prstGeom prst="rect">
            <a:avLst/>
          </a:prstGeom>
          <a:noFill/>
        </p:spPr>
        <p:txBody>
          <a:bodyPr wrap="square" rtlCol="0">
            <a:spAutoFit/>
          </a:bodyPr>
          <a:lstStyle/>
          <a:p>
            <a:r>
              <a:rPr lang="en-GB" b="1" i="0" u="none" strike="noStrike" dirty="0">
                <a:effectLst/>
                <a:latin typeface="Helvetica Neue" panose="02000503000000020004" pitchFamily="2" charset="0"/>
              </a:rPr>
              <a:t> The graphed data represents 2016 median U.S. annual household income </a:t>
            </a:r>
            <a:r>
              <a:rPr lang="en-GB" b="1" dirty="0">
                <a:latin typeface="Helvetica Neue" panose="02000503000000020004" pitchFamily="2" charset="0"/>
              </a:rPr>
              <a:t>versus </a:t>
            </a:r>
            <a:r>
              <a:rPr lang="en-GB" b="1" i="0" u="none" strike="noStrike" dirty="0">
                <a:effectLst/>
                <a:latin typeface="Helvetica Neue" panose="02000503000000020004" pitchFamily="2" charset="0"/>
              </a:rPr>
              <a:t>age group</a:t>
            </a:r>
            <a:endParaRPr lang="en-GB" b="1" dirty="0"/>
          </a:p>
        </p:txBody>
      </p:sp>
    </p:spTree>
    <p:extLst>
      <p:ext uri="{BB962C8B-B14F-4D97-AF65-F5344CB8AC3E}">
        <p14:creationId xmlns:p14="http://schemas.microsoft.com/office/powerpoint/2010/main" val="4208778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D29A3A-8371-5CBB-DBC7-4547C9CB25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D2B0D2F4-5CC0-CBE6-0F13-AA2906C62F6A}"/>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[4]</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a:extLst>
              <a:ext uri="{FF2B5EF4-FFF2-40B4-BE49-F238E27FC236}">
                <a16:creationId xmlns:a16="http://schemas.microsoft.com/office/drawing/2014/main" id="{97D9474A-4AB6-4476-2017-A7EE7F0E456D}"/>
              </a:ext>
            </a:extLst>
          </p:cNvPr>
          <p:cNvPicPr>
            <a:picLocks noChangeAspect="1"/>
          </p:cNvPicPr>
          <p:nvPr/>
        </p:nvPicPr>
        <p:blipFill>
          <a:blip r:embed="rId2"/>
          <a:stretch>
            <a:fillRect/>
          </a:stretch>
        </p:blipFill>
        <p:spPr>
          <a:xfrm>
            <a:off x="224163" y="4221101"/>
            <a:ext cx="6308594" cy="2518450"/>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66F2BE65-4A16-A123-BCAA-1F6CF53DADEB}"/>
              </a:ext>
            </a:extLst>
          </p:cNvPr>
          <p:cNvPicPr>
            <a:picLocks noChangeAspect="1"/>
          </p:cNvPicPr>
          <p:nvPr/>
        </p:nvPicPr>
        <p:blipFill>
          <a:blip r:embed="rId3"/>
          <a:stretch>
            <a:fillRect/>
          </a:stretch>
        </p:blipFill>
        <p:spPr>
          <a:xfrm>
            <a:off x="224163" y="732942"/>
            <a:ext cx="6308595" cy="3179069"/>
          </a:xfrm>
          <a:prstGeom prst="rect">
            <a:avLst/>
          </a:prstGeom>
          <a:ln w="76200">
            <a:solidFill>
              <a:srgbClr val="00B050"/>
            </a:solidFill>
          </a:ln>
        </p:spPr>
      </p:pic>
      <p:sp>
        <p:nvSpPr>
          <p:cNvPr id="8" name="TextBox 7">
            <a:extLst>
              <a:ext uri="{FF2B5EF4-FFF2-40B4-BE49-F238E27FC236}">
                <a16:creationId xmlns:a16="http://schemas.microsoft.com/office/drawing/2014/main" id="{A4F6FC45-D879-6CA1-1BEA-F5BEDD984D99}"/>
              </a:ext>
            </a:extLst>
          </p:cNvPr>
          <p:cNvSpPr txBox="1"/>
          <p:nvPr/>
        </p:nvSpPr>
        <p:spPr>
          <a:xfrm>
            <a:off x="7064679" y="713982"/>
            <a:ext cx="4751269" cy="1754326"/>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grouped bar plot. Where the outcome variable [income (in USD)] is visualised across two other independent categorical variables: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Age group (years) [ordered]</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Ethnicity [nominal]</a:t>
            </a:r>
          </a:p>
        </p:txBody>
      </p:sp>
      <p:sp>
        <p:nvSpPr>
          <p:cNvPr id="9" name="TextBox 8">
            <a:extLst>
              <a:ext uri="{FF2B5EF4-FFF2-40B4-BE49-F238E27FC236}">
                <a16:creationId xmlns:a16="http://schemas.microsoft.com/office/drawing/2014/main" id="{FB0475AF-2DF5-D77D-5971-20D429C865AE}"/>
              </a:ext>
            </a:extLst>
          </p:cNvPr>
          <p:cNvSpPr txBox="1"/>
          <p:nvPr/>
        </p:nvSpPr>
        <p:spPr>
          <a:xfrm>
            <a:off x="7064676" y="2683614"/>
            <a:ext cx="4751269" cy="95410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Top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age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age groups are broken down by ethnicity). Ordering in the age groups are maintained here on the x-axis.</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E618E5CB-8F35-BD68-8EAB-554A4BEB0016}"/>
              </a:ext>
            </a:extLst>
          </p:cNvPr>
          <p:cNvSpPr txBox="1"/>
          <p:nvPr/>
        </p:nvSpPr>
        <p:spPr>
          <a:xfrm>
            <a:off x="7064675" y="3840331"/>
            <a:ext cx="4751269"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Bottom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Ethnicity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ethnic groups are broken down by age). Ordering in the ethnic categories on the x-axis is not a issue here -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but the ordering of the age groups within ethnic categories must be maintained here on the x-axis</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64995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90C1FE5E-C2F5-A698-80E0-1798D9764F6D}"/>
              </a:ext>
            </a:extLst>
          </p:cNvPr>
          <p:cNvPicPr>
            <a:picLocks noChangeAspect="1"/>
          </p:cNvPicPr>
          <p:nvPr/>
        </p:nvPicPr>
        <p:blipFill>
          <a:blip r:embed="rId2"/>
          <a:stretch>
            <a:fillRect/>
          </a:stretch>
        </p:blipFill>
        <p:spPr>
          <a:xfrm>
            <a:off x="8101034" y="2140906"/>
            <a:ext cx="4030003" cy="3503112"/>
          </a:xfrm>
          <a:prstGeom prst="rect">
            <a:avLst/>
          </a:prstGeom>
        </p:spPr>
      </p:pic>
      <p:pic>
        <p:nvPicPr>
          <p:cNvPr id="5" name="Picture 4" descr="Table&#10;&#10;Description automatically generated">
            <a:extLst>
              <a:ext uri="{FF2B5EF4-FFF2-40B4-BE49-F238E27FC236}">
                <a16:creationId xmlns:a16="http://schemas.microsoft.com/office/drawing/2014/main" id="{E8D33CAC-88C7-186D-8A0F-EDC6A6D5D7AA}"/>
              </a:ext>
            </a:extLst>
          </p:cNvPr>
          <p:cNvPicPr>
            <a:picLocks noChangeAspect="1"/>
          </p:cNvPicPr>
          <p:nvPr/>
        </p:nvPicPr>
        <p:blipFill>
          <a:blip r:embed="rId3"/>
          <a:stretch>
            <a:fillRect/>
          </a:stretch>
        </p:blipFill>
        <p:spPr>
          <a:xfrm>
            <a:off x="0" y="2106926"/>
            <a:ext cx="4030003" cy="3571071"/>
          </a:xfrm>
          <a:prstGeom prst="rect">
            <a:avLst/>
          </a:prstGeom>
        </p:spPr>
      </p:pic>
      <p:pic>
        <p:nvPicPr>
          <p:cNvPr id="7" name="Picture 6" descr="Chart, line chart&#10;&#10;Description automatically generated">
            <a:extLst>
              <a:ext uri="{FF2B5EF4-FFF2-40B4-BE49-F238E27FC236}">
                <a16:creationId xmlns:a16="http://schemas.microsoft.com/office/drawing/2014/main" id="{83D2542D-4D1E-D152-C434-5D1644D55ACA}"/>
              </a:ext>
            </a:extLst>
          </p:cNvPr>
          <p:cNvPicPr>
            <a:picLocks noChangeAspect="1"/>
          </p:cNvPicPr>
          <p:nvPr/>
        </p:nvPicPr>
        <p:blipFill>
          <a:blip r:embed="rId4"/>
          <a:stretch>
            <a:fillRect/>
          </a:stretch>
        </p:blipFill>
        <p:spPr>
          <a:xfrm>
            <a:off x="4036364" y="2140907"/>
            <a:ext cx="4014566" cy="3503112"/>
          </a:xfrm>
          <a:prstGeom prst="rect">
            <a:avLst/>
          </a:prstGeom>
          <a:ln>
            <a:noFill/>
          </a:ln>
        </p:spPr>
      </p:pic>
      <p:sp>
        <p:nvSpPr>
          <p:cNvPr id="8" name="TextBox 7">
            <a:extLst>
              <a:ext uri="{FF2B5EF4-FFF2-40B4-BE49-F238E27FC236}">
                <a16:creationId xmlns:a16="http://schemas.microsoft.com/office/drawing/2014/main" id="{DFF2CAD7-D837-2BF1-807C-FB9672CB9E58}"/>
              </a:ext>
            </a:extLst>
          </p:cNvPr>
          <p:cNvSpPr txBox="1"/>
          <p:nvPr/>
        </p:nvSpPr>
        <p:spPr>
          <a:xfrm>
            <a:off x="125261" y="790264"/>
            <a:ext cx="5661764"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Dot Plots</a:t>
            </a:r>
            <a:r>
              <a:rPr lang="en-GB" sz="1800" dirty="0">
                <a:latin typeface="Helvetica Neue" panose="02000503000000020004" pitchFamily="2" charset="0"/>
                <a:ea typeface="Helvetica Neue" panose="02000503000000020004" pitchFamily="2" charset="0"/>
                <a:cs typeface="Helvetica Neue" panose="02000503000000020004" pitchFamily="2" charset="0"/>
              </a:rPr>
              <a:t>: An alternate version </a:t>
            </a:r>
            <a:r>
              <a:rPr lang="en-GB" dirty="0">
                <a:latin typeface="Helvetica Neue" panose="02000503000000020004" pitchFamily="2" charset="0"/>
                <a:ea typeface="Helvetica Neue" panose="02000503000000020004" pitchFamily="2" charset="0"/>
                <a:cs typeface="Helvetica Neue" panose="02000503000000020004" pitchFamily="2" charset="0"/>
              </a:rPr>
              <a:t>to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bars are dot plots. The bar can removed and replace with dot at the location where the corresponding bar would end. </a:t>
            </a:r>
          </a:p>
        </p:txBody>
      </p:sp>
      <p:sp>
        <p:nvSpPr>
          <p:cNvPr id="9" name="Title 1">
            <a:extLst>
              <a:ext uri="{FF2B5EF4-FFF2-40B4-BE49-F238E27FC236}">
                <a16:creationId xmlns:a16="http://schemas.microsoft.com/office/drawing/2014/main" id="{CE6A7A6F-77CD-7EE3-0B35-E22B5078F1D0}"/>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[5]</a:t>
            </a:r>
            <a:endParaRPr lang="en-GB" sz="3200" b="1" dirty="0">
              <a:latin typeface="HELVETICA NEUE THIN" panose="020B0403020202020204" pitchFamily="34" charset="0"/>
              <a:ea typeface="HELVETICA NEUE THIN" panose="020B0403020202020204" pitchFamily="34" charset="0"/>
            </a:endParaRPr>
          </a:p>
        </p:txBody>
      </p:sp>
      <p:sp>
        <p:nvSpPr>
          <p:cNvPr id="10" name="TextBox 9">
            <a:extLst>
              <a:ext uri="{FF2B5EF4-FFF2-40B4-BE49-F238E27FC236}">
                <a16:creationId xmlns:a16="http://schemas.microsoft.com/office/drawing/2014/main" id="{35B56AF1-7515-3B5A-67BF-19079D45F4D2}"/>
              </a:ext>
            </a:extLst>
          </p:cNvPr>
          <p:cNvSpPr txBox="1"/>
          <p:nvPr/>
        </p:nvSpPr>
        <p:spPr>
          <a:xfrm>
            <a:off x="6250488" y="790264"/>
            <a:ext cx="5816251"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The three images at the bottom represents data on life expectancies </a:t>
            </a:r>
            <a:r>
              <a:rPr lang="en-GB" b="1" dirty="0">
                <a:latin typeface="Helvetica Neue" panose="02000503000000020004" pitchFamily="2" charset="0"/>
                <a:ea typeface="Helvetica Neue" panose="02000503000000020004" pitchFamily="2" charset="0"/>
                <a:cs typeface="Helvetica Neue" panose="02000503000000020004" pitchFamily="2" charset="0"/>
              </a:rPr>
              <a:t>of countries in Central and South America in 2007 [Data source: </a:t>
            </a:r>
            <a:r>
              <a:rPr lang="en-GB" b="1" dirty="0">
                <a:latin typeface="Helvetica Neue" panose="02000503000000020004" pitchFamily="2" charset="0"/>
                <a:ea typeface="Helvetica Neue" panose="02000503000000020004" pitchFamily="2" charset="0"/>
                <a:cs typeface="Helvetica Neue" panose="02000503000000020004" pitchFamily="2" charset="0"/>
                <a:hlinkClick r:id="rId5"/>
              </a:rPr>
              <a:t>Gapminder project</a:t>
            </a:r>
            <a:r>
              <a:rPr lang="en-GB" b="1" dirty="0">
                <a:latin typeface="Helvetica Neue" panose="02000503000000020004" pitchFamily="2" charset="0"/>
                <a:ea typeface="Helvetica Neue" panose="02000503000000020004" pitchFamily="2" charset="0"/>
                <a:cs typeface="Helvetica Neue" panose="02000503000000020004" pitchFamily="2" charset="0"/>
              </a:rPr>
              <a:t>]</a:t>
            </a: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05D2149F-1E7C-60B6-FFCD-196E27924EEB}"/>
              </a:ext>
            </a:extLst>
          </p:cNvPr>
          <p:cNvSpPr txBox="1"/>
          <p:nvPr/>
        </p:nvSpPr>
        <p:spPr>
          <a:xfrm>
            <a:off x="1221288" y="6004201"/>
            <a:ext cx="9256734" cy="369332"/>
          </a:xfrm>
          <a:prstGeom prst="rect">
            <a:avLst/>
          </a:prstGeom>
          <a:solidFill>
            <a:schemeClr val="bg2"/>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QUIZ: Which graph is correct – LEFT, MIDDLE OR RIGHT one? </a:t>
            </a:r>
          </a:p>
        </p:txBody>
      </p:sp>
      <p:sp>
        <p:nvSpPr>
          <p:cNvPr id="2" name="Slide Number Placeholder 3">
            <a:extLst>
              <a:ext uri="{FF2B5EF4-FFF2-40B4-BE49-F238E27FC236}">
                <a16:creationId xmlns:a16="http://schemas.microsoft.com/office/drawing/2014/main" id="{2FBF3FFC-E900-CE39-503D-057043FF94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95020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distributions</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company name&#10;&#10;Description automatically generated">
            <a:extLst>
              <a:ext uri="{FF2B5EF4-FFF2-40B4-BE49-F238E27FC236}">
                <a16:creationId xmlns:a16="http://schemas.microsoft.com/office/drawing/2014/main" id="{FD59B41E-0DA9-753D-2E94-4DA2413F2A38}"/>
              </a:ext>
            </a:extLst>
          </p:cNvPr>
          <p:cNvPicPr>
            <a:picLocks noChangeAspect="1"/>
          </p:cNvPicPr>
          <p:nvPr/>
        </p:nvPicPr>
        <p:blipFill>
          <a:blip r:embed="rId2"/>
          <a:stretch>
            <a:fillRect/>
          </a:stretch>
        </p:blipFill>
        <p:spPr>
          <a:xfrm>
            <a:off x="366658" y="2639056"/>
            <a:ext cx="5729341" cy="2822293"/>
          </a:xfrm>
          <a:prstGeom prst="rect">
            <a:avLst/>
          </a:prstGeom>
        </p:spPr>
      </p:pic>
      <p:pic>
        <p:nvPicPr>
          <p:cNvPr id="7" name="Picture 6" descr="Chart, histogram&#10;&#10;Description automatically generated">
            <a:extLst>
              <a:ext uri="{FF2B5EF4-FFF2-40B4-BE49-F238E27FC236}">
                <a16:creationId xmlns:a16="http://schemas.microsoft.com/office/drawing/2014/main" id="{F8B1BC1B-2698-B052-5E48-2C97F453AC21}"/>
              </a:ext>
            </a:extLst>
          </p:cNvPr>
          <p:cNvPicPr>
            <a:picLocks noChangeAspect="1"/>
          </p:cNvPicPr>
          <p:nvPr/>
        </p:nvPicPr>
        <p:blipFill>
          <a:blip r:embed="rId3"/>
          <a:stretch>
            <a:fillRect/>
          </a:stretch>
        </p:blipFill>
        <p:spPr>
          <a:xfrm>
            <a:off x="307296" y="1202499"/>
            <a:ext cx="5788704" cy="1411049"/>
          </a:xfrm>
          <a:prstGeom prst="rect">
            <a:avLst/>
          </a:prstGeom>
        </p:spPr>
      </p:pic>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1477328"/>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or display the frequency of observations, as well as how data is spread out over an interval, or how its grouped/clustered around a central point.</a:t>
            </a: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2887250"/>
            <a:ext cx="5589104" cy="2585323"/>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 can’t really go wrong here – your go-to choice for visualising continuous data for examining its distribution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Histogram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Density plot</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Cumulative density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Box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Quantile-Quantile plot (used in regression… a lot!)</a:t>
            </a:r>
          </a:p>
        </p:txBody>
      </p:sp>
      <p:sp>
        <p:nvSpPr>
          <p:cNvPr id="11" name="Rounded Rectangle 10">
            <a:extLst>
              <a:ext uri="{FF2B5EF4-FFF2-40B4-BE49-F238E27FC236}">
                <a16:creationId xmlns:a16="http://schemas.microsoft.com/office/drawing/2014/main" id="{7D8ED8AB-5BCB-9826-522A-BAAE25435D3C}"/>
              </a:ext>
            </a:extLst>
          </p:cNvPr>
          <p:cNvSpPr/>
          <p:nvPr/>
        </p:nvSpPr>
        <p:spPr>
          <a:xfrm>
            <a:off x="307296" y="1202499"/>
            <a:ext cx="5776177"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65456DF3-8228-0508-D186-FBCB2AAC22D0}"/>
              </a:ext>
            </a:extLst>
          </p:cNvPr>
          <p:cNvSpPr/>
          <p:nvPr/>
        </p:nvSpPr>
        <p:spPr>
          <a:xfrm>
            <a:off x="282243" y="2624226"/>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1762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[1]</a:t>
            </a:r>
            <a:endParaRPr lang="en-GB" sz="3200" b="1" dirty="0">
              <a:latin typeface="HELVETICA NEUE THIN" panose="020B0403020202020204" pitchFamily="34" charset="0"/>
              <a:ea typeface="HELVETICA NEUE THIN" panose="020B0403020202020204" pitchFamily="34" charset="0"/>
            </a:endParaRPr>
          </a:p>
        </p:txBody>
      </p:sp>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2585323"/>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the relationship between one continuous variable to another. </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y-axis is always the dependent variable, and the x-axis is always the independent variable where we assess its effect or impact on the dependent variable!</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never make this mistake of flipping the positions - as this will be considered as a critical error</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3735986"/>
            <a:ext cx="5589104" cy="2308324"/>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Your go-to choice for visualising two continuous data for examining its relations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Scatter plot (correlation &amp; regression)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Line graph (time series [outcome versus time]])</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Smooth line graph (non-linear regression)</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Correlogram (correlations between multiple pairs of variables.</a:t>
            </a:r>
          </a:p>
        </p:txBody>
      </p:sp>
      <p:pic>
        <p:nvPicPr>
          <p:cNvPr id="6" name="Picture 5" descr="Chart, scatter chart&#10;&#10;Description automatically generated">
            <a:extLst>
              <a:ext uri="{FF2B5EF4-FFF2-40B4-BE49-F238E27FC236}">
                <a16:creationId xmlns:a16="http://schemas.microsoft.com/office/drawing/2014/main" id="{C866641D-4B92-F998-5CFA-A2327BA0F7A0}"/>
              </a:ext>
            </a:extLst>
          </p:cNvPr>
          <p:cNvPicPr>
            <a:picLocks noChangeAspect="1"/>
          </p:cNvPicPr>
          <p:nvPr/>
        </p:nvPicPr>
        <p:blipFill>
          <a:blip r:embed="rId2"/>
          <a:stretch>
            <a:fillRect/>
          </a:stretch>
        </p:blipFill>
        <p:spPr>
          <a:xfrm>
            <a:off x="382453" y="4179911"/>
            <a:ext cx="4227126" cy="1330450"/>
          </a:xfrm>
          <a:prstGeom prst="rect">
            <a:avLst/>
          </a:prstGeom>
        </p:spPr>
      </p:pic>
      <p:pic>
        <p:nvPicPr>
          <p:cNvPr id="14" name="Picture 13" descr="Chart, scatter chart&#10;&#10;Description automatically generated">
            <a:extLst>
              <a:ext uri="{FF2B5EF4-FFF2-40B4-BE49-F238E27FC236}">
                <a16:creationId xmlns:a16="http://schemas.microsoft.com/office/drawing/2014/main" id="{33215FD7-DEA8-DEB5-2613-325F1D02B080}"/>
              </a:ext>
            </a:extLst>
          </p:cNvPr>
          <p:cNvPicPr>
            <a:picLocks noChangeAspect="1"/>
          </p:cNvPicPr>
          <p:nvPr/>
        </p:nvPicPr>
        <p:blipFill>
          <a:blip r:embed="rId3"/>
          <a:stretch>
            <a:fillRect/>
          </a:stretch>
        </p:blipFill>
        <p:spPr>
          <a:xfrm>
            <a:off x="357401" y="2797071"/>
            <a:ext cx="5701020" cy="1357787"/>
          </a:xfrm>
          <a:prstGeom prst="rect">
            <a:avLst/>
          </a:prstGeom>
        </p:spPr>
      </p:pic>
      <p:pic>
        <p:nvPicPr>
          <p:cNvPr id="16" name="Picture 15" descr="Chart, scatter chart&#10;&#10;Description automatically generated">
            <a:extLst>
              <a:ext uri="{FF2B5EF4-FFF2-40B4-BE49-F238E27FC236}">
                <a16:creationId xmlns:a16="http://schemas.microsoft.com/office/drawing/2014/main" id="{33A5C690-2729-1089-930B-03477C465E13}"/>
              </a:ext>
            </a:extLst>
          </p:cNvPr>
          <p:cNvPicPr>
            <a:picLocks noChangeAspect="1"/>
          </p:cNvPicPr>
          <p:nvPr/>
        </p:nvPicPr>
        <p:blipFill>
          <a:blip r:embed="rId4"/>
          <a:stretch>
            <a:fillRect/>
          </a:stretch>
        </p:blipFill>
        <p:spPr>
          <a:xfrm>
            <a:off x="338611" y="1368062"/>
            <a:ext cx="5701021" cy="1399955"/>
          </a:xfrm>
          <a:prstGeom prst="rect">
            <a:avLst/>
          </a:prstGeom>
        </p:spPr>
      </p:pic>
      <p:sp>
        <p:nvSpPr>
          <p:cNvPr id="17" name="Rounded Rectangle 16">
            <a:extLst>
              <a:ext uri="{FF2B5EF4-FFF2-40B4-BE49-F238E27FC236}">
                <a16:creationId xmlns:a16="http://schemas.microsoft.com/office/drawing/2014/main" id="{CBED3932-9660-8056-F92E-0F8BFB17EE23}"/>
              </a:ext>
            </a:extLst>
          </p:cNvPr>
          <p:cNvSpPr/>
          <p:nvPr/>
        </p:nvSpPr>
        <p:spPr>
          <a:xfrm>
            <a:off x="282243" y="1346574"/>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EF95A42D-44C6-3038-94BB-E563EEB8B2DD}"/>
              </a:ext>
            </a:extLst>
          </p:cNvPr>
          <p:cNvSpPr/>
          <p:nvPr/>
        </p:nvSpPr>
        <p:spPr>
          <a:xfrm>
            <a:off x="4649651" y="282370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E5A00417-5CF9-25D9-AB5C-AAC705C5246A}"/>
              </a:ext>
            </a:extLst>
          </p:cNvPr>
          <p:cNvSpPr/>
          <p:nvPr/>
        </p:nvSpPr>
        <p:spPr>
          <a:xfrm>
            <a:off x="382453"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A250DA40-4166-F931-3D49-CEF17A09D2DE}"/>
              </a:ext>
            </a:extLst>
          </p:cNvPr>
          <p:cNvSpPr/>
          <p:nvPr/>
        </p:nvSpPr>
        <p:spPr>
          <a:xfrm>
            <a:off x="3240881"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402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illustrating the positive correlation betweenn meat consumption and colon cancer among women. ">
            <a:extLst>
              <a:ext uri="{FF2B5EF4-FFF2-40B4-BE49-F238E27FC236}">
                <a16:creationId xmlns:a16="http://schemas.microsoft.com/office/drawing/2014/main" id="{58FD800A-EA3C-0FD5-09B2-7F5884CFC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57" y="1558783"/>
            <a:ext cx="6108225" cy="4611710"/>
          </a:xfrm>
          <a:prstGeom prst="rect">
            <a:avLst/>
          </a:prstGeom>
        </p:spPr>
      </p:pic>
      <p:sp>
        <p:nvSpPr>
          <p:cNvPr id="3" name="TextBox 2">
            <a:extLst>
              <a:ext uri="{FF2B5EF4-FFF2-40B4-BE49-F238E27FC236}">
                <a16:creationId xmlns:a16="http://schemas.microsoft.com/office/drawing/2014/main" id="{D10BF4D5-8FC3-E4FB-22E8-6B72AF4642E2}"/>
              </a:ext>
            </a:extLst>
          </p:cNvPr>
          <p:cNvSpPr txBox="1"/>
          <p:nvPr/>
        </p:nvSpPr>
        <p:spPr>
          <a:xfrm>
            <a:off x="6909767" y="1558783"/>
            <a:ext cx="4501444" cy="584775"/>
          </a:xfrm>
          <a:prstGeom prst="rect">
            <a:avLst/>
          </a:prstGeom>
          <a:noFill/>
          <a:ln>
            <a:no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R code:</a:t>
            </a:r>
          </a:p>
          <a:p>
            <a:r>
              <a:rPr lang="en-US" sz="16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df$xvar</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df$yvar</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p:sp>
        <p:nvSpPr>
          <p:cNvPr id="4" name="TextBox 3">
            <a:extLst>
              <a:ext uri="{FF2B5EF4-FFF2-40B4-BE49-F238E27FC236}">
                <a16:creationId xmlns:a16="http://schemas.microsoft.com/office/drawing/2014/main" id="{0AED2345-8514-7328-FAEA-7E0A6CCB5E22}"/>
              </a:ext>
            </a:extLst>
          </p:cNvPr>
          <p:cNvSpPr txBox="1"/>
          <p:nvPr/>
        </p:nvSpPr>
        <p:spPr>
          <a:xfrm>
            <a:off x="6909768" y="2189744"/>
            <a:ext cx="4501444" cy="3108543"/>
          </a:xfrm>
          <a:prstGeom prst="rect">
            <a:avLst/>
          </a:prstGeom>
          <a:noFill/>
          <a:ln>
            <a:no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Example output:</a:t>
            </a: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OUTPUT:</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Pearson's product-moment correlation</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data: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df</a:t>
            </a:r>
            <a:r>
              <a:rPr lang="en-GB" sz="1400" dirty="0">
                <a:latin typeface="Helvetica Neue" panose="02000503000000020004" pitchFamily="2" charset="0"/>
                <a:ea typeface="Helvetica Neue" panose="02000503000000020004" pitchFamily="2" charset="0"/>
                <a:cs typeface="Helvetica Neue" panose="02000503000000020004" pitchFamily="2" charset="0"/>
              </a:rPr>
              <a:t> = 2, </a:t>
            </a:r>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p-value = 0.0015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95 percent confidence interval:</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0.6451325 0.9963561</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sample estimates: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Cor</a:t>
            </a:r>
          </a:p>
          <a:p>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0.8315218 </a:t>
            </a:r>
            <a:endParaRPr lang="en-US"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AB856DF6-0067-FECE-F765-82040795E4AC}"/>
              </a:ext>
            </a:extLst>
          </p:cNvPr>
          <p:cNvSpPr txBox="1"/>
          <p:nvPr/>
        </p:nvSpPr>
        <p:spPr>
          <a:xfrm>
            <a:off x="6909766" y="5513735"/>
            <a:ext cx="4501445" cy="830997"/>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a very strong positive correlation between levels of meat consumption and incidence of colon cancer in general, and such relationship is statistically significant (p = 0.0015 &lt; 0.05)</a:t>
            </a:r>
          </a:p>
        </p:txBody>
      </p:sp>
      <p:sp>
        <p:nvSpPr>
          <p:cNvPr id="6" name="Title 1">
            <a:extLst>
              <a:ext uri="{FF2B5EF4-FFF2-40B4-BE49-F238E27FC236}">
                <a16:creationId xmlns:a16="http://schemas.microsoft.com/office/drawing/2014/main" id="{C5CA2947-526C-77CC-53A7-38CB017EBDAD}"/>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[2]</a:t>
            </a:r>
            <a:endParaRPr lang="en-GB" sz="3200" b="1" dirty="0">
              <a:latin typeface="HELVETICA NEUE THIN" panose="020B0403020202020204" pitchFamily="34" charset="0"/>
              <a:ea typeface="HELVETICA NEUE THIN" panose="020B0403020202020204" pitchFamily="34" charset="0"/>
            </a:endParaRPr>
          </a:p>
        </p:txBody>
      </p:sp>
      <p:sp>
        <p:nvSpPr>
          <p:cNvPr id="7" name="Slide Number Placeholder 3">
            <a:extLst>
              <a:ext uri="{FF2B5EF4-FFF2-40B4-BE49-F238E27FC236}">
                <a16:creationId xmlns:a16="http://schemas.microsoft.com/office/drawing/2014/main" id="{5CFA29A7-9062-D4AF-30D2-4104DAB3EC1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2C1F2338-4376-A2B1-D8D9-DC2E5493BA9A}"/>
              </a:ext>
            </a:extLst>
          </p:cNvPr>
          <p:cNvSpPr txBox="1"/>
          <p:nvPr/>
        </p:nvSpPr>
        <p:spPr>
          <a:xfrm>
            <a:off x="199357" y="1127876"/>
            <a:ext cx="443293" cy="1311278"/>
          </a:xfrm>
          <a:prstGeom prst="rect">
            <a:avLst/>
          </a:prstGeom>
          <a:solidFill>
            <a:schemeClr val="bg1"/>
          </a:solidFill>
        </p:spPr>
        <p:txBody>
          <a:bodyPr wrap="square" rtlCol="0">
            <a:spAutoFit/>
          </a:bodyPr>
          <a:lstStyle/>
          <a:p>
            <a:endParaRPr lang="en-GB" dirty="0"/>
          </a:p>
        </p:txBody>
      </p:sp>
      <p:sp>
        <p:nvSpPr>
          <p:cNvPr id="9" name="Title 1">
            <a:extLst>
              <a:ext uri="{FF2B5EF4-FFF2-40B4-BE49-F238E27FC236}">
                <a16:creationId xmlns:a16="http://schemas.microsoft.com/office/drawing/2014/main" id="{898F7DAA-1476-692B-AAEE-AB68563ADB0C}"/>
              </a:ext>
            </a:extLst>
          </p:cNvPr>
          <p:cNvSpPr txBox="1">
            <a:spLocks/>
          </p:cNvSpPr>
          <p:nvPr/>
        </p:nvSpPr>
        <p:spPr>
          <a:xfrm>
            <a:off x="199357" y="866266"/>
            <a:ext cx="6108225" cy="5847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Assessing the relationship between meat consumption and colon cancer, a country-level analysis</a:t>
            </a:r>
          </a:p>
        </p:txBody>
      </p:sp>
      <p:sp>
        <p:nvSpPr>
          <p:cNvPr id="10" name="TextBox 9">
            <a:extLst>
              <a:ext uri="{FF2B5EF4-FFF2-40B4-BE49-F238E27FC236}">
                <a16:creationId xmlns:a16="http://schemas.microsoft.com/office/drawing/2014/main" id="{A776FBBB-E104-AC4F-64AB-F6DC0807BB4E}"/>
              </a:ext>
            </a:extLst>
          </p:cNvPr>
          <p:cNvSpPr txBox="1"/>
          <p:nvPr/>
        </p:nvSpPr>
        <p:spPr>
          <a:xfrm>
            <a:off x="6909766" y="866266"/>
            <a:ext cx="4501445" cy="523220"/>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Don’t worry – you’ll be taught correlations soon.</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This is an example to show its use on scatter plots</a:t>
            </a:r>
          </a:p>
        </p:txBody>
      </p:sp>
    </p:spTree>
    <p:extLst>
      <p:ext uri="{BB962C8B-B14F-4D97-AF65-F5344CB8AC3E}">
        <p14:creationId xmlns:p14="http://schemas.microsoft.com/office/powerpoint/2010/main" val="407311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B76AA9-343F-B245-B629-F347CCB606C4}"/>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E2E24C30-B738-5347-AF95-D5F2EBF8D20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graphicFrame>
        <p:nvGraphicFramePr>
          <p:cNvPr id="4" name="Table 4">
            <a:extLst>
              <a:ext uri="{FF2B5EF4-FFF2-40B4-BE49-F238E27FC236}">
                <a16:creationId xmlns:a16="http://schemas.microsoft.com/office/drawing/2014/main" id="{92B6217A-8502-3A45-A2D2-A1FFBF68CEF7}"/>
              </a:ext>
            </a:extLst>
          </p:cNvPr>
          <p:cNvGraphicFramePr>
            <a:graphicFrameLocks noGrp="1"/>
          </p:cNvGraphicFramePr>
          <p:nvPr>
            <p:extLst>
              <p:ext uri="{D42A27DB-BD31-4B8C-83A1-F6EECF244321}">
                <p14:modId xmlns:p14="http://schemas.microsoft.com/office/powerpoint/2010/main" val="7122974"/>
              </p:ext>
            </p:extLst>
          </p:nvPr>
        </p:nvGraphicFramePr>
        <p:xfrm>
          <a:off x="1480671" y="1819697"/>
          <a:ext cx="9586259" cy="39776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425576914"/>
                    </a:ext>
                  </a:extLst>
                </a:gridCol>
                <a:gridCol w="4221952">
                  <a:extLst>
                    <a:ext uri="{9D8B030D-6E8A-4147-A177-3AD203B41FA5}">
                      <a16:colId xmlns:a16="http://schemas.microsoft.com/office/drawing/2014/main" val="3245231711"/>
                    </a:ext>
                  </a:extLst>
                </a:gridCol>
                <a:gridCol w="2654974">
                  <a:extLst>
                    <a:ext uri="{9D8B030D-6E8A-4147-A177-3AD203B41FA5}">
                      <a16:colId xmlns:a16="http://schemas.microsoft.com/office/drawing/2014/main" val="3866595869"/>
                    </a:ext>
                  </a:extLst>
                </a:gridCol>
              </a:tblGrid>
              <a:tr h="370840">
                <a:tc>
                  <a:txBody>
                    <a:bodyPr/>
                    <a:lstStyle/>
                    <a:p>
                      <a:r>
                        <a:rPr lang="en-GB" b="1" i="0" dirty="0">
                          <a:solidFill>
                            <a:schemeClr val="tx1"/>
                          </a:solidFill>
                          <a:latin typeface="HELVETICA NEUE THIN" panose="020B0403020202020204" pitchFamily="34" charset="0"/>
                          <a:ea typeface="HELVETICA NEUE THIN" panose="020B0403020202020204" pitchFamily="34" charset="0"/>
                        </a:rPr>
                        <a:t>Summary measure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Formula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845168"/>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lnT w="12700" cap="flat" cmpd="sng" algn="ctr">
                      <a:solidFill>
                        <a:schemeClr val="tx1"/>
                      </a:solidFill>
                      <a:prstDash val="solid"/>
                      <a:round/>
                      <a:headEnd type="none" w="med" len="med"/>
                      <a:tailEnd type="none" w="med" len="med"/>
                    </a:lnT>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6119169"/>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Median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5357743"/>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Lower Quartile (25%)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887028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Upper Quartile (75%)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0255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Interquartile Range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range value from Q1 &amp; Q3</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0689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Derived range value from min and max</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80106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Variance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Dispersion measure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9394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Standard Deviation</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dispersion measure from variance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3436053"/>
                  </a:ext>
                </a:extLst>
              </a:tr>
              <a:tr h="370840">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64696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C2A96E-7C3B-6540-95C6-D6B342C0DC52}"/>
                  </a:ext>
                </a:extLst>
              </p:cNvPr>
              <p:cNvSpPr txBox="1"/>
              <p:nvPr/>
            </p:nvSpPr>
            <p:spPr>
              <a:xfrm>
                <a:off x="7081632" y="2137006"/>
                <a:ext cx="3985298" cy="3888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00" i="1" smtClean="0">
                              <a:latin typeface="Cambria Math" panose="02040503050406030204" pitchFamily="18" charset="0"/>
                            </a:rPr>
                          </m:ctrlPr>
                        </m:accPr>
                        <m:e>
                          <m:r>
                            <m:rPr>
                              <m:sty m:val="p"/>
                            </m:rPr>
                            <a:rPr lang="en-GB" sz="1000" b="0" i="0" smtClean="0">
                              <a:latin typeface="Cambria Math" panose="02040503050406030204" pitchFamily="18" charset="0"/>
                            </a:rPr>
                            <m:t>x</m:t>
                          </m:r>
                        </m:e>
                      </m:acc>
                      <m:r>
                        <a:rPr lang="en-GB" sz="1000" b="0" i="0" smtClean="0">
                          <a:latin typeface="Cambria Math" panose="02040503050406030204" pitchFamily="18" charset="0"/>
                        </a:rPr>
                        <m:t>= </m:t>
                      </m:r>
                      <m:f>
                        <m:fPr>
                          <m:ctrlPr>
                            <a:rPr lang="en-GB" sz="1000" i="1" smtClean="0">
                              <a:latin typeface="Cambria Math" panose="02040503050406030204" pitchFamily="18" charset="0"/>
                            </a:rPr>
                          </m:ctrlPr>
                        </m:fPr>
                        <m:num>
                          <m:nary>
                            <m:naryPr>
                              <m:chr m:val="∑"/>
                              <m:subHide m:val="on"/>
                              <m:supHide m:val="on"/>
                              <m:ctrlPr>
                                <a:rPr lang="en-GB" sz="1000" i="1" smtClean="0">
                                  <a:latin typeface="Cambria Math" panose="02040503050406030204" pitchFamily="18" charset="0"/>
                                </a:rPr>
                              </m:ctrlPr>
                            </m:naryPr>
                            <m:sub/>
                            <m:sup/>
                            <m:e>
                              <m:sSub>
                                <m:sSubPr>
                                  <m:ctrlPr>
                                    <a:rPr lang="en-GB" sz="1000" i="1" smtClean="0">
                                      <a:latin typeface="Cambria Math" panose="02040503050406030204" pitchFamily="18" charset="0"/>
                                    </a:rPr>
                                  </m:ctrlPr>
                                </m:sSubPr>
                                <m:e>
                                  <m:r>
                                    <m:rPr>
                                      <m:sty m:val="p"/>
                                    </m:rPr>
                                    <a:rPr lang="en-GB" sz="1000" b="0" i="0" smtClean="0">
                                      <a:latin typeface="Cambria Math" panose="02040503050406030204" pitchFamily="18" charset="0"/>
                                    </a:rPr>
                                    <m:t>x</m:t>
                                  </m:r>
                                </m:e>
                                <m:sub>
                                  <m:r>
                                    <m:rPr>
                                      <m:sty m:val="p"/>
                                    </m:rPr>
                                    <a:rPr lang="en-GB" sz="1000" b="0" i="0" smtClean="0">
                                      <a:latin typeface="Cambria Math" panose="02040503050406030204" pitchFamily="18" charset="0"/>
                                    </a:rPr>
                                    <m:t>i</m:t>
                                  </m:r>
                                </m:sub>
                              </m:sSub>
                            </m:e>
                          </m:nary>
                        </m:num>
                        <m:den>
                          <m:r>
                            <m:rPr>
                              <m:sty m:val="p"/>
                            </m:rPr>
                            <a:rPr lang="en-GB" sz="1000" b="0" i="0" smtClean="0">
                              <a:latin typeface="Cambria Math" panose="02040503050406030204" pitchFamily="18" charset="0"/>
                            </a:rPr>
                            <m:t>n</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11C2A96E-7C3B-6540-95C6-D6B342C0DC52}"/>
                  </a:ext>
                </a:extLst>
              </p:cNvPr>
              <p:cNvSpPr txBox="1">
                <a:spLocks noRot="1" noChangeAspect="1" noMove="1" noResize="1" noEditPoints="1" noAdjustHandles="1" noChangeArrowheads="1" noChangeShapeType="1" noTextEdit="1"/>
              </p:cNvSpPr>
              <p:nvPr/>
            </p:nvSpPr>
            <p:spPr>
              <a:xfrm>
                <a:off x="7081632" y="2137006"/>
                <a:ext cx="3985298" cy="388824"/>
              </a:xfrm>
              <a:prstGeom prst="rect">
                <a:avLst/>
              </a:prstGeom>
              <a:blipFill>
                <a:blip r:embed="rId3"/>
                <a:stretch>
                  <a:fillRect t="-58065" b="-516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3749F9-A16C-584A-AA36-6437D17E94E4}"/>
                  </a:ext>
                </a:extLst>
              </p:cNvPr>
              <p:cNvSpPr txBox="1"/>
              <p:nvPr/>
            </p:nvSpPr>
            <p:spPr>
              <a:xfrm>
                <a:off x="7081632" y="2459960"/>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2</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6" name="TextBox 5">
                <a:extLst>
                  <a:ext uri="{FF2B5EF4-FFF2-40B4-BE49-F238E27FC236}">
                    <a16:creationId xmlns:a16="http://schemas.microsoft.com/office/drawing/2014/main" id="{5A3749F9-A16C-584A-AA36-6437D17E94E4}"/>
                  </a:ext>
                </a:extLst>
              </p:cNvPr>
              <p:cNvSpPr txBox="1">
                <a:spLocks noRot="1" noChangeAspect="1" noMove="1" noResize="1" noEditPoints="1" noAdjustHandles="1" noChangeArrowheads="1" noChangeShapeType="1" noTextEdit="1"/>
              </p:cNvSpPr>
              <p:nvPr/>
            </p:nvSpPr>
            <p:spPr>
              <a:xfrm>
                <a:off x="7081632" y="2459960"/>
                <a:ext cx="3985298" cy="38048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3DD75B-428D-7445-948F-0A29BBE5251B}"/>
                  </a:ext>
                </a:extLst>
              </p:cNvPr>
              <p:cNvSpPr txBox="1"/>
              <p:nvPr/>
            </p:nvSpPr>
            <p:spPr>
              <a:xfrm>
                <a:off x="7081632" y="2840449"/>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7" name="TextBox 6">
                <a:extLst>
                  <a:ext uri="{FF2B5EF4-FFF2-40B4-BE49-F238E27FC236}">
                    <a16:creationId xmlns:a16="http://schemas.microsoft.com/office/drawing/2014/main" id="{E63DD75B-428D-7445-948F-0A29BBE5251B}"/>
                  </a:ext>
                </a:extLst>
              </p:cNvPr>
              <p:cNvSpPr txBox="1">
                <a:spLocks noRot="1" noChangeAspect="1" noMove="1" noResize="1" noEditPoints="1" noAdjustHandles="1" noChangeArrowheads="1" noChangeShapeType="1" noTextEdit="1"/>
              </p:cNvSpPr>
              <p:nvPr/>
            </p:nvSpPr>
            <p:spPr>
              <a:xfrm>
                <a:off x="7081632" y="2840449"/>
                <a:ext cx="3985298" cy="38048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D8CB31-3785-8D4B-806B-F1F7EAACABB5}"/>
                  </a:ext>
                </a:extLst>
              </p:cNvPr>
              <p:cNvSpPr txBox="1"/>
              <p:nvPr/>
            </p:nvSpPr>
            <p:spPr>
              <a:xfrm>
                <a:off x="7081632" y="3199058"/>
                <a:ext cx="3985298" cy="3844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3(</m:t>
                          </m:r>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8" name="TextBox 7">
                <a:extLst>
                  <a:ext uri="{FF2B5EF4-FFF2-40B4-BE49-F238E27FC236}">
                    <a16:creationId xmlns:a16="http://schemas.microsoft.com/office/drawing/2014/main" id="{6AD8CB31-3785-8D4B-806B-F1F7EAACABB5}"/>
                  </a:ext>
                </a:extLst>
              </p:cNvPr>
              <p:cNvSpPr txBox="1">
                <a:spLocks noRot="1" noChangeAspect="1" noMove="1" noResize="1" noEditPoints="1" noAdjustHandles="1" noChangeArrowheads="1" noChangeShapeType="1" noTextEdit="1"/>
              </p:cNvSpPr>
              <p:nvPr/>
            </p:nvSpPr>
            <p:spPr>
              <a:xfrm>
                <a:off x="7081632" y="3199058"/>
                <a:ext cx="3985298" cy="38446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6CBD7D-0628-C044-B6AB-63D3C4C875C2}"/>
                  </a:ext>
                </a:extLst>
              </p:cNvPr>
              <p:cNvSpPr txBox="1"/>
              <p:nvPr/>
            </p:nvSpPr>
            <p:spPr>
              <a:xfrm>
                <a:off x="8764196" y="4400574"/>
                <a:ext cx="620170"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000" b="0" i="1" smtClean="0">
                              <a:latin typeface="Cambria Math" panose="02040503050406030204" pitchFamily="18" charset="0"/>
                            </a:rPr>
                          </m:ctrlPr>
                        </m:fPr>
                        <m:num>
                          <m:nary>
                            <m:naryPr>
                              <m:chr m:val="∑"/>
                              <m:subHide m:val="on"/>
                              <m:supHide m:val="on"/>
                              <m:ctrlPr>
                                <a:rPr lang="en-GB" sz="1000" b="0" i="1" smtClean="0">
                                  <a:latin typeface="Cambria Math" panose="02040503050406030204" pitchFamily="18" charset="0"/>
                                </a:rPr>
                              </m:ctrlPr>
                            </m:naryPr>
                            <m:sub/>
                            <m:sup/>
                            <m:e>
                              <m:sSup>
                                <m:sSupPr>
                                  <m:ctrlPr>
                                    <a:rPr lang="en-GB" sz="1000" b="0" i="1" smtClean="0">
                                      <a:latin typeface="Cambria Math" panose="02040503050406030204" pitchFamily="18" charset="0"/>
                                    </a:rPr>
                                  </m:ctrlPr>
                                </m:sSupPr>
                                <m:e>
                                  <m:d>
                                    <m:dPr>
                                      <m:ctrlPr>
                                        <a:rPr lang="en-GB" sz="1000" b="0" i="1" smtClean="0">
                                          <a:latin typeface="Cambria Math" panose="02040503050406030204" pitchFamily="18" charset="0"/>
                                        </a:rPr>
                                      </m:ctrlPr>
                                    </m:dPr>
                                    <m:e>
                                      <m:sSub>
                                        <m:sSubPr>
                                          <m:ctrlPr>
                                            <a:rPr lang="en-GB" sz="1000" b="0" i="1" smtClean="0">
                                              <a:latin typeface="Cambria Math" panose="02040503050406030204" pitchFamily="18" charset="0"/>
                                            </a:rPr>
                                          </m:ctrlPr>
                                        </m:sSubPr>
                                        <m:e>
                                          <m:r>
                                            <a:rPr lang="en-GB" sz="1000" b="0" i="1" smtClean="0">
                                              <a:latin typeface="Cambria Math" panose="02040503050406030204" pitchFamily="18" charset="0"/>
                                            </a:rPr>
                                            <m:t>𝑥</m:t>
                                          </m:r>
                                        </m:e>
                                        <m:sub>
                                          <m:r>
                                            <a:rPr lang="en-GB" sz="1000" b="0" i="1" smtClean="0">
                                              <a:latin typeface="Cambria Math" panose="02040503050406030204" pitchFamily="18" charset="0"/>
                                            </a:rPr>
                                            <m:t>𝑖</m:t>
                                          </m:r>
                                        </m:sub>
                                      </m:sSub>
                                      <m:r>
                                        <a:rPr lang="en-GB" sz="1000" b="0" i="1" smtClean="0">
                                          <a:latin typeface="Cambria Math" panose="02040503050406030204" pitchFamily="18" charset="0"/>
                                        </a:rPr>
                                        <m:t>−</m:t>
                                      </m:r>
                                      <m:acc>
                                        <m:accPr>
                                          <m:chr m:val="̅"/>
                                          <m:ctrlPr>
                                            <a:rPr lang="en-GB" sz="1000" b="0" i="1" smtClean="0">
                                              <a:latin typeface="Cambria Math" panose="02040503050406030204" pitchFamily="18" charset="0"/>
                                            </a:rPr>
                                          </m:ctrlPr>
                                        </m:accPr>
                                        <m:e>
                                          <m:r>
                                            <a:rPr lang="en-GB" sz="1000" b="0" i="1" smtClean="0">
                                              <a:latin typeface="Cambria Math" panose="02040503050406030204" pitchFamily="18" charset="0"/>
                                            </a:rPr>
                                            <m:t>𝑥</m:t>
                                          </m:r>
                                        </m:e>
                                      </m:acc>
                                    </m:e>
                                  </m:d>
                                </m:e>
                                <m:sup>
                                  <m:r>
                                    <a:rPr lang="en-GB" sz="1000" b="0" i="1" smtClean="0">
                                      <a:latin typeface="Cambria Math" panose="02040503050406030204" pitchFamily="18" charset="0"/>
                                    </a:rPr>
                                    <m:t>2</m:t>
                                  </m:r>
                                </m:sup>
                              </m:sSup>
                            </m:e>
                          </m:nary>
                        </m:num>
                        <m:den>
                          <m:r>
                            <a:rPr lang="en-GB" sz="1000" b="0" i="1" smtClean="0">
                              <a:latin typeface="Cambria Math" panose="02040503050406030204" pitchFamily="18" charset="0"/>
                            </a:rPr>
                            <m:t>𝑛</m:t>
                          </m:r>
                          <m:r>
                            <a:rPr lang="en-GB" sz="1000" b="0" i="1" smtClean="0">
                              <a:latin typeface="Cambria Math" panose="02040503050406030204" pitchFamily="18" charset="0"/>
                            </a:rPr>
                            <m:t>−1</m:t>
                          </m:r>
                        </m:den>
                      </m:f>
                    </m:oMath>
                  </m:oMathPara>
                </a14:m>
                <a:endParaRPr lang="en-US" sz="1000" dirty="0"/>
              </a:p>
            </p:txBody>
          </p:sp>
        </mc:Choice>
        <mc:Fallback xmlns="">
          <p:sp>
            <p:nvSpPr>
              <p:cNvPr id="9" name="TextBox 8">
                <a:extLst>
                  <a:ext uri="{FF2B5EF4-FFF2-40B4-BE49-F238E27FC236}">
                    <a16:creationId xmlns:a16="http://schemas.microsoft.com/office/drawing/2014/main" id="{076CBD7D-0628-C044-B6AB-63D3C4C875C2}"/>
                  </a:ext>
                </a:extLst>
              </p:cNvPr>
              <p:cNvSpPr txBox="1">
                <a:spLocks noRot="1" noChangeAspect="1" noMove="1" noResize="1" noEditPoints="1" noAdjustHandles="1" noChangeArrowheads="1" noChangeShapeType="1" noTextEdit="1"/>
              </p:cNvSpPr>
              <p:nvPr/>
            </p:nvSpPr>
            <p:spPr>
              <a:xfrm>
                <a:off x="8764196" y="4400574"/>
                <a:ext cx="620170" cy="308802"/>
              </a:xfrm>
              <a:prstGeom prst="rect">
                <a:avLst/>
              </a:prstGeom>
              <a:blipFill>
                <a:blip r:embed="rId7"/>
                <a:stretch>
                  <a:fillRect l="-36735" t="-76923" r="-2041" b="-6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2B5A6B-9C8B-DF40-9A78-2C01F8818431}"/>
                  </a:ext>
                </a:extLst>
              </p:cNvPr>
              <p:cNvSpPr txBox="1"/>
              <p:nvPr/>
            </p:nvSpPr>
            <p:spPr>
              <a:xfrm>
                <a:off x="8715176" y="4804360"/>
                <a:ext cx="718210" cy="454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1000" b="0" i="1" smtClean="0">
                              <a:latin typeface="Cambria Math" panose="02040503050406030204" pitchFamily="18" charset="0"/>
                            </a:rPr>
                          </m:ctrlPr>
                        </m:radPr>
                        <m:deg/>
                        <m:e>
                          <m:f>
                            <m:fPr>
                              <m:ctrlPr>
                                <a:rPr lang="en-GB" sz="1000" i="1">
                                  <a:latin typeface="Cambria Math" panose="02040503050406030204" pitchFamily="18" charset="0"/>
                                </a:rPr>
                              </m:ctrlPr>
                            </m:fPr>
                            <m:num>
                              <m:nary>
                                <m:naryPr>
                                  <m:chr m:val="∑"/>
                                  <m:subHide m:val="on"/>
                                  <m:supHide m:val="on"/>
                                  <m:ctrlPr>
                                    <a:rPr lang="en-GB" sz="1000" i="1">
                                      <a:latin typeface="Cambria Math" panose="02040503050406030204" pitchFamily="18" charset="0"/>
                                    </a:rPr>
                                  </m:ctrlPr>
                                </m:naryPr>
                                <m:sub/>
                                <m:sup/>
                                <m:e>
                                  <m:sSup>
                                    <m:sSupPr>
                                      <m:ctrlPr>
                                        <a:rPr lang="en-GB" sz="1000" i="1">
                                          <a:latin typeface="Cambria Math" panose="02040503050406030204" pitchFamily="18" charset="0"/>
                                        </a:rPr>
                                      </m:ctrlPr>
                                    </m:sSupPr>
                                    <m:e>
                                      <m:d>
                                        <m:dPr>
                                          <m:ctrlPr>
                                            <a:rPr lang="en-GB" sz="1000" i="1">
                                              <a:latin typeface="Cambria Math" panose="02040503050406030204" pitchFamily="18" charset="0"/>
                                            </a:rPr>
                                          </m:ctrlPr>
                                        </m:dPr>
                                        <m:e>
                                          <m:sSub>
                                            <m:sSubPr>
                                              <m:ctrlPr>
                                                <a:rPr lang="en-GB" sz="1000" i="1">
                                                  <a:latin typeface="Cambria Math" panose="02040503050406030204" pitchFamily="18" charset="0"/>
                                                </a:rPr>
                                              </m:ctrlPr>
                                            </m:sSubPr>
                                            <m:e>
                                              <m:r>
                                                <a:rPr lang="en-GB" sz="1000" i="1">
                                                  <a:latin typeface="Cambria Math" panose="02040503050406030204" pitchFamily="18" charset="0"/>
                                                </a:rPr>
                                                <m:t>𝑥</m:t>
                                              </m:r>
                                            </m:e>
                                            <m:sub>
                                              <m:r>
                                                <a:rPr lang="en-GB" sz="1000" i="1">
                                                  <a:latin typeface="Cambria Math" panose="02040503050406030204" pitchFamily="18" charset="0"/>
                                                </a:rPr>
                                                <m:t>𝑖</m:t>
                                              </m:r>
                                            </m:sub>
                                          </m:sSub>
                                          <m:r>
                                            <a:rPr lang="en-GB" sz="1000" i="1">
                                              <a:latin typeface="Cambria Math" panose="02040503050406030204" pitchFamily="18" charset="0"/>
                                            </a:rPr>
                                            <m:t>−</m:t>
                                          </m:r>
                                          <m:acc>
                                            <m:accPr>
                                              <m:chr m:val="̅"/>
                                              <m:ctrlPr>
                                                <a:rPr lang="en-GB" sz="1000" i="1">
                                                  <a:latin typeface="Cambria Math" panose="02040503050406030204" pitchFamily="18" charset="0"/>
                                                </a:rPr>
                                              </m:ctrlPr>
                                            </m:accPr>
                                            <m:e>
                                              <m:r>
                                                <a:rPr lang="en-GB" sz="1000" i="1">
                                                  <a:latin typeface="Cambria Math" panose="02040503050406030204" pitchFamily="18" charset="0"/>
                                                </a:rPr>
                                                <m:t>𝑥</m:t>
                                              </m:r>
                                            </m:e>
                                          </m:acc>
                                        </m:e>
                                      </m:d>
                                    </m:e>
                                    <m:sup>
                                      <m:r>
                                        <a:rPr lang="en-GB" sz="1000" i="1">
                                          <a:latin typeface="Cambria Math" panose="02040503050406030204" pitchFamily="18" charset="0"/>
                                        </a:rPr>
                                        <m:t>2</m:t>
                                      </m:r>
                                    </m:sup>
                                  </m:sSup>
                                </m:e>
                              </m:nary>
                            </m:num>
                            <m:den>
                              <m:r>
                                <a:rPr lang="en-GB" sz="1000" i="1">
                                  <a:latin typeface="Cambria Math" panose="02040503050406030204" pitchFamily="18" charset="0"/>
                                </a:rPr>
                                <m:t>𝑛</m:t>
                              </m:r>
                              <m:r>
                                <a:rPr lang="en-GB" sz="1000" i="1">
                                  <a:latin typeface="Cambria Math" panose="02040503050406030204" pitchFamily="18" charset="0"/>
                                </a:rPr>
                                <m:t>−1</m:t>
                              </m:r>
                            </m:den>
                          </m:f>
                        </m:e>
                      </m:rad>
                    </m:oMath>
                  </m:oMathPara>
                </a14:m>
                <a:endParaRPr lang="en-US" sz="1000" dirty="0"/>
              </a:p>
            </p:txBody>
          </p:sp>
        </mc:Choice>
        <mc:Fallback xmlns="">
          <p:sp>
            <p:nvSpPr>
              <p:cNvPr id="10" name="TextBox 9">
                <a:extLst>
                  <a:ext uri="{FF2B5EF4-FFF2-40B4-BE49-F238E27FC236}">
                    <a16:creationId xmlns:a16="http://schemas.microsoft.com/office/drawing/2014/main" id="{062B5A6B-9C8B-DF40-9A78-2C01F8818431}"/>
                  </a:ext>
                </a:extLst>
              </p:cNvPr>
              <p:cNvSpPr txBox="1">
                <a:spLocks noRot="1" noChangeAspect="1" noMove="1" noResize="1" noEditPoints="1" noAdjustHandles="1" noChangeArrowheads="1" noChangeShapeType="1" noTextEdit="1"/>
              </p:cNvSpPr>
              <p:nvPr/>
            </p:nvSpPr>
            <p:spPr>
              <a:xfrm>
                <a:off x="8715176" y="4804360"/>
                <a:ext cx="718210" cy="454676"/>
              </a:xfrm>
              <a:prstGeom prst="rect">
                <a:avLst/>
              </a:prstGeom>
              <a:blipFill>
                <a:blip r:embed="rId8"/>
                <a:stretch>
                  <a:fillRect l="-17544" t="-35135" r="-1754" b="-37838"/>
                </a:stretch>
              </a:blipFill>
            </p:spPr>
            <p:txBody>
              <a:bodyPr/>
              <a:lstStyle/>
              <a:p>
                <a:r>
                  <a:rPr lang="en-GB">
                    <a:noFill/>
                  </a:rPr>
                  <a:t> </a:t>
                </a:r>
              </a:p>
            </p:txBody>
          </p:sp>
        </mc:Fallback>
      </mc:AlternateContent>
      <p:sp>
        <p:nvSpPr>
          <p:cNvPr id="11" name="Title 1">
            <a:extLst>
              <a:ext uri="{FF2B5EF4-FFF2-40B4-BE49-F238E27FC236}">
                <a16:creationId xmlns:a16="http://schemas.microsoft.com/office/drawing/2014/main" id="{D0BDFA60-6DAC-DE4A-86AF-A29A8CC57B0A}"/>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Calculation of these summary measures</a:t>
            </a:r>
          </a:p>
        </p:txBody>
      </p:sp>
    </p:spTree>
    <p:extLst>
      <p:ext uri="{BB962C8B-B14F-4D97-AF65-F5344CB8AC3E}">
        <p14:creationId xmlns:p14="http://schemas.microsoft.com/office/powerpoint/2010/main" val="1751669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[1]</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[2]</a:t>
            </a:r>
            <a:endParaRPr lang="en-GB" sz="3200" b="1" dirty="0">
              <a:latin typeface="HELVETICA NEUE THIN" panose="020B0403020202020204" pitchFamily="34" charset="0"/>
              <a:ea typeface="HELVETICA NEUE THIN" panose="020B0403020202020204" pitchFamily="34" charset="0"/>
            </a:endParaRPr>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pic>
        <p:nvPicPr>
          <p:cNvPr id="5" name="Picture 4" descr="Chart&#10;&#10;Description automatically generated">
            <a:extLst>
              <a:ext uri="{FF2B5EF4-FFF2-40B4-BE49-F238E27FC236}">
                <a16:creationId xmlns:a16="http://schemas.microsoft.com/office/drawing/2014/main" id="{6662E8D0-04B0-0062-72F2-1F6B74BA4FB5}"/>
              </a:ext>
            </a:extLst>
          </p:cNvPr>
          <p:cNvPicPr>
            <a:picLocks noChangeAspect="1"/>
          </p:cNvPicPr>
          <p:nvPr/>
        </p:nvPicPr>
        <p:blipFill>
          <a:blip r:embed="rId3"/>
          <a:stretch>
            <a:fillRect/>
          </a:stretch>
        </p:blipFill>
        <p:spPr>
          <a:xfrm>
            <a:off x="299319" y="1421789"/>
            <a:ext cx="7966283" cy="4014422"/>
          </a:xfrm>
          <a:prstGeom prst="rect">
            <a:avLst/>
          </a:prstGeom>
          <a:ln w="76200">
            <a:noFill/>
          </a:ln>
        </p:spPr>
      </p:pic>
      <p:sp>
        <p:nvSpPr>
          <p:cNvPr id="6" name="TextBox 5">
            <a:extLst>
              <a:ext uri="{FF2B5EF4-FFF2-40B4-BE49-F238E27FC236}">
                <a16:creationId xmlns:a16="http://schemas.microsoft.com/office/drawing/2014/main" id="{1C9559EF-D641-F5F7-0FD5-C12013EA1B9F}"/>
              </a:ext>
            </a:extLst>
          </p:cNvPr>
          <p:cNvSpPr txBox="1"/>
          <p:nvPr/>
        </p:nvSpPr>
        <p:spPr>
          <a:xfrm>
            <a:off x="8793271" y="1198473"/>
            <a:ext cx="3194138"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x and y axis are labelled with the current units of measurements (i.e., years and USD)</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Legend for ethnic, which is labelled accordingly has been provided, and colour coded too.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 title was not given but a figure legend was added at the base of the image.</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Example of very good visualisation</a:t>
            </a:r>
          </a:p>
        </p:txBody>
      </p:sp>
      <p:sp>
        <p:nvSpPr>
          <p:cNvPr id="7" name="TextBox 6">
            <a:extLst>
              <a:ext uri="{FF2B5EF4-FFF2-40B4-BE49-F238E27FC236}">
                <a16:creationId xmlns:a16="http://schemas.microsoft.com/office/drawing/2014/main" id="{9D5239F8-F95B-EE01-44C0-AB94E24B6B7C}"/>
              </a:ext>
            </a:extLst>
          </p:cNvPr>
          <p:cNvSpPr txBox="1"/>
          <p:nvPr/>
        </p:nvSpPr>
        <p:spPr>
          <a:xfrm>
            <a:off x="7189940" y="2467627"/>
            <a:ext cx="1127342"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Ethnicity</a:t>
            </a:r>
          </a:p>
        </p:txBody>
      </p:sp>
      <p:sp>
        <p:nvSpPr>
          <p:cNvPr id="8" name="TextBox 7">
            <a:extLst>
              <a:ext uri="{FF2B5EF4-FFF2-40B4-BE49-F238E27FC236}">
                <a16:creationId xmlns:a16="http://schemas.microsoft.com/office/drawing/2014/main" id="{03B97B9A-FA2E-4562-06E5-F37F56C76B8F}"/>
              </a:ext>
            </a:extLst>
          </p:cNvPr>
          <p:cNvSpPr txBox="1"/>
          <p:nvPr/>
        </p:nvSpPr>
        <p:spPr>
          <a:xfrm>
            <a:off x="299319" y="5461178"/>
            <a:ext cx="7966283" cy="523220"/>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Figure 1: Descriptive analysis shows the overall median income among various age groups broken down ethnic categories in the United States of America. </a:t>
            </a:r>
          </a:p>
        </p:txBody>
      </p:sp>
      <p:sp>
        <p:nvSpPr>
          <p:cNvPr id="9" name="Rectangle 8">
            <a:extLst>
              <a:ext uri="{FF2B5EF4-FFF2-40B4-BE49-F238E27FC236}">
                <a16:creationId xmlns:a16="http://schemas.microsoft.com/office/drawing/2014/main" id="{6746D87F-EF01-5546-8867-78287952E432}"/>
              </a:ext>
            </a:extLst>
          </p:cNvPr>
          <p:cNvSpPr/>
          <p:nvPr/>
        </p:nvSpPr>
        <p:spPr>
          <a:xfrm>
            <a:off x="137786" y="914400"/>
            <a:ext cx="8342335" cy="5235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203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125696" y="2964639"/>
            <a:ext cx="11690252"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Cleaning and Plotting in R</a:t>
            </a:r>
            <a:b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endPar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9C311CD-DB41-A01D-34A2-AE325A315E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484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5" name="Slide Number Placeholder 3">
            <a:extLst>
              <a:ext uri="{FF2B5EF4-FFF2-40B4-BE49-F238E27FC236}">
                <a16:creationId xmlns:a16="http://schemas.microsoft.com/office/drawing/2014/main" id="{47946FDB-107C-6995-A485-4C418770CA2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132343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Let’s perform some data management on this dataset and generate some graphs with the base R </a:t>
            </a:r>
            <a:r>
              <a:rPr lang="en-GB" sz="1600" b="1" dirty="0">
                <a:latin typeface="Arial" panose="020B0604020202020204" pitchFamily="34" charset="0"/>
                <a:cs typeface="Arial" panose="020B0604020202020204" pitchFamily="34" charset="0"/>
              </a:rPr>
              <a:t>plot() </a:t>
            </a:r>
            <a:r>
              <a:rPr lang="en-GB" sz="1600" dirty="0">
                <a:latin typeface="Arial" panose="020B0604020202020204" pitchFamily="34" charset="0"/>
                <a:cs typeface="Arial" panose="020B0604020202020204" pitchFamily="34" charset="0"/>
              </a:rPr>
              <a:t>function, and with the Tidyverse </a:t>
            </a:r>
            <a:r>
              <a:rPr lang="en-GB" sz="1600" b="1" dirty="0">
                <a:latin typeface="Arial" panose="020B0604020202020204" pitchFamily="34" charset="0"/>
                <a:cs typeface="Arial" panose="020B0604020202020204" pitchFamily="34" charset="0"/>
              </a:rPr>
              <a:t>ggplot2() </a:t>
            </a:r>
            <a:r>
              <a:rPr lang="en-GB" sz="1600" dirty="0">
                <a:latin typeface="Arial" panose="020B0604020202020204" pitchFamily="34" charset="0"/>
                <a:cs typeface="Arial" panose="020B0604020202020204" pitchFamily="34" charset="0"/>
              </a:rPr>
              <a:t>function as well to show the two worlds of coding in RStudio.</a:t>
            </a:r>
          </a:p>
        </p:txBody>
      </p:sp>
    </p:spTree>
    <p:extLst>
      <p:ext uri="{BB962C8B-B14F-4D97-AF65-F5344CB8AC3E}">
        <p14:creationId xmlns:p14="http://schemas.microsoft.com/office/powerpoint/2010/main" val="2482073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a:t>
            </a:r>
            <a:r>
              <a:rPr lang="en-US" sz="3600" kern="0" dirty="0" err="1">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a:t>
            </a:r>
            <a:endPar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F636511B-09C4-7CB6-EB51-4D7BD91EA3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data visualisation? Why is it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General techniques for data visualisation</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Graphical representation of distribution with a focus on continuous measures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 types for data visualisation</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Best practices and live demonstration in RStudio</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30403B51-BDFE-A303-7F8B-0D194D5E581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3764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6" name="Picture 5" descr="A computer and a cup of coffee&#10;&#10;Description automatically generated">
            <a:extLst>
              <a:ext uri="{FF2B5EF4-FFF2-40B4-BE49-F238E27FC236}">
                <a16:creationId xmlns:a16="http://schemas.microsoft.com/office/drawing/2014/main" id="{78494E27-3778-045E-45E3-53455EAD5B89}"/>
              </a:ext>
            </a:extLst>
          </p:cNvPr>
          <p:cNvPicPr>
            <a:picLocks noChangeAspect="1"/>
          </p:cNvPicPr>
          <p:nvPr/>
        </p:nvPicPr>
        <p:blipFill>
          <a:blip r:embed="rId2"/>
          <a:srcRect r="114"/>
          <a:stretch/>
        </p:blipFill>
        <p:spPr>
          <a:xfrm>
            <a:off x="9152780" y="2522076"/>
            <a:ext cx="2958743" cy="1967078"/>
          </a:xfrm>
          <a:prstGeom prst="rect">
            <a:avLst/>
          </a:prstGeom>
        </p:spPr>
      </p:pic>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3"/>
          <a:srcRect l="14023" t="-471" r="12902" b="471"/>
          <a:stretch/>
        </p:blipFill>
        <p:spPr>
          <a:xfrm>
            <a:off x="154130" y="2540375"/>
            <a:ext cx="2619308" cy="1881803"/>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690049" y="4489154"/>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3403932" y="4540467"/>
            <a:ext cx="240001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comfort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9272611" y="4497436"/>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pic>
        <p:nvPicPr>
          <p:cNvPr id="7" name="Picture 6" descr="A pen and magnifying glass on a graph&#10;&#10;AI-generated content may be incorrect.">
            <a:extLst>
              <a:ext uri="{FF2B5EF4-FFF2-40B4-BE49-F238E27FC236}">
                <a16:creationId xmlns:a16="http://schemas.microsoft.com/office/drawing/2014/main" id="{AE2F8749-11BB-81D7-1888-ABA458760385}"/>
              </a:ext>
            </a:extLst>
          </p:cNvPr>
          <p:cNvPicPr>
            <a:picLocks noChangeAspect="1"/>
          </p:cNvPicPr>
          <p:nvPr/>
        </p:nvPicPr>
        <p:blipFill>
          <a:blip r:embed="rId4"/>
          <a:stretch>
            <a:fillRect/>
          </a:stretch>
        </p:blipFill>
        <p:spPr>
          <a:xfrm>
            <a:off x="6212723" y="2540375"/>
            <a:ext cx="2699018" cy="1881802"/>
          </a:xfrm>
          <a:prstGeom prst="rect">
            <a:avLst/>
          </a:prstGeom>
        </p:spPr>
      </p:pic>
      <p:sp>
        <p:nvSpPr>
          <p:cNvPr id="12" name="TextBox 11">
            <a:extLst>
              <a:ext uri="{FF2B5EF4-FFF2-40B4-BE49-F238E27FC236}">
                <a16:creationId xmlns:a16="http://schemas.microsoft.com/office/drawing/2014/main" id="{B545B167-690E-1384-9330-C0E47FF580E2}"/>
              </a:ext>
            </a:extLst>
          </p:cNvPr>
          <p:cNvSpPr txBox="1"/>
          <p:nvPr/>
        </p:nvSpPr>
        <p:spPr>
          <a:xfrm>
            <a:off x="7347969" y="4540467"/>
            <a:ext cx="1563771"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Best Practices</a:t>
            </a:r>
          </a:p>
        </p:txBody>
      </p:sp>
      <p:pic>
        <p:nvPicPr>
          <p:cNvPr id="5" name="Picture 4">
            <a:extLst>
              <a:ext uri="{FF2B5EF4-FFF2-40B4-BE49-F238E27FC236}">
                <a16:creationId xmlns:a16="http://schemas.microsoft.com/office/drawing/2014/main" id="{1C372A7C-5943-5DBB-AF03-788875C87F14}"/>
              </a:ext>
            </a:extLst>
          </p:cNvPr>
          <p:cNvPicPr>
            <a:picLocks noChangeAspect="1"/>
          </p:cNvPicPr>
          <p:nvPr/>
        </p:nvPicPr>
        <p:blipFill>
          <a:blip r:embed="rId5"/>
          <a:srcRect/>
          <a:stretch/>
        </p:blipFill>
        <p:spPr>
          <a:xfrm rot="16200000">
            <a:off x="3606750" y="2167936"/>
            <a:ext cx="2046043" cy="2699016"/>
          </a:xfrm>
          <a:prstGeom prst="rect">
            <a:avLst/>
          </a:prstGeom>
          <a:ln>
            <a:noFill/>
          </a:ln>
          <a:effectLst>
            <a:softEdge rad="112500"/>
          </a:effectLst>
        </p:spPr>
      </p:pic>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5951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89413"/>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What is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Data visualisation gives us a clear idea of what the information means, by giving it context through a visual i.e., maps, infographics, statistical charts and many more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quantitative (or qualitative) data more natural for the human mind to comprehend through pictorial means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it easier to identify trends, patterns and outliers within large data sets</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28381</TotalTime>
  <Words>4131</Words>
  <Application>Microsoft Macintosh PowerPoint</Application>
  <PresentationFormat>Widescreen</PresentationFormat>
  <Paragraphs>462</Paragraphs>
  <Slides>44</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ＭＳ Ｐゴシック</vt:lpstr>
      <vt:lpstr>Arial</vt:lpstr>
      <vt:lpstr>Calibri</vt:lpstr>
      <vt:lpstr>Cambria Math</vt:lpstr>
      <vt:lpstr>Helvetica</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QUICK RECAP OF WEEK 2</vt:lpstr>
      <vt:lpstr>PowerPoint Presentation</vt:lpstr>
      <vt:lpstr>PowerPoint Presentation</vt:lpstr>
      <vt:lpstr>Data Visualisation</vt:lpstr>
      <vt:lpstr>PowerPoint Presentation</vt:lpstr>
      <vt:lpstr>PowerPoint Presentation</vt:lpstr>
      <vt:lpstr>Let’s begin teaching…</vt:lpstr>
      <vt:lpstr>What is data visualisation?</vt:lpstr>
      <vt:lpstr>Why is it important?</vt:lpstr>
      <vt:lpstr>PowerPoint Presentation</vt:lpstr>
      <vt:lpstr>Benefits of data visualisation?</vt:lpstr>
      <vt:lpstr>General techniques for data visualisation [1]</vt:lpstr>
      <vt:lpstr>General techniques for data visualisation [2]</vt:lpstr>
      <vt:lpstr>General techniques for data visualisation [3]</vt:lpstr>
      <vt:lpstr>General techniques for data visualisation [4]</vt:lpstr>
      <vt:lpstr>General techniques for data visualisation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types for 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demonstration time – Cleaning and Plotting in 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308</cp:revision>
  <dcterms:created xsi:type="dcterms:W3CDTF">2020-11-19T14:47:11Z</dcterms:created>
  <dcterms:modified xsi:type="dcterms:W3CDTF">2025-01-28T11:17:57Z</dcterms:modified>
</cp:coreProperties>
</file>